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14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x="18288000" cy="10287000"/>
  <p:notesSz cx="6858000" cy="9144000"/>
  <p:embeddedFontLst>
    <p:embeddedFont>
      <p:font typeface="Roboto" charset="1" panose="02000000000000000000"/>
      <p:regular r:id="rId17"/>
    </p:embeddedFont>
    <p:embeddedFont>
      <p:font typeface="Arimo" charset="1" panose="020B0604020202020204"/>
      <p:regular r:id="rId18"/>
    </p:embeddedFont>
    <p:embeddedFont>
      <p:font typeface="Arimo Italics" charset="1" panose="020B0604020202090204"/>
      <p:regular r:id="rId20"/>
    </p:embeddedFont>
    <p:embeddedFont>
      <p:font typeface="Arial" charset="1" panose="020B0604020202020204"/>
      <p:regular r:id="rId22"/>
    </p:embeddedFont>
    <p:embeddedFont>
      <p:font typeface="Big Shoulders Display Bold" charset="1" panose="00000000000000000000"/>
      <p:regular r:id="rId23"/>
    </p:embeddedFont>
    <p:embeddedFont>
      <p:font typeface="Roboto Italics" charset="1" panose="02000000000000000000"/>
      <p:regular r:id="rId24"/>
    </p:embeddedFont>
    <p:embeddedFont>
      <p:font typeface="Roboto Bold Italics" charset="1" panose="02000000000000000000"/>
      <p:regular r:id="rId25"/>
    </p:embeddedFont>
    <p:embeddedFont>
      <p:font typeface="Roboto Bold" charset="1" panose="02000000000000000000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notesMasters/notesMaster1.xml" Type="http://schemas.openxmlformats.org/officeDocument/2006/relationships/notesMaster"/><Relationship Id="rId15" Target="theme/theme2.xml" Type="http://schemas.openxmlformats.org/officeDocument/2006/relationships/theme"/><Relationship Id="rId16" Target="notesSlides/notesSlide1.xml" Type="http://schemas.openxmlformats.org/officeDocument/2006/relationships/notesSlide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notesSlides/notesSlide2.xml" Type="http://schemas.openxmlformats.org/officeDocument/2006/relationships/notesSlide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notesSlides/notesSlide3.xml" Type="http://schemas.openxmlformats.org/officeDocument/2006/relationships/notesSlide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notesSlides/notesSlide4.xml" Type="http://schemas.openxmlformats.org/officeDocument/2006/relationships/notesSlide"/><Relationship Id="rId27" Target="notesSlides/notesSlide5.xml" Type="http://schemas.openxmlformats.org/officeDocument/2006/relationships/notesSlide"/><Relationship Id="rId28" Target="fonts/font28.fntdata" Type="http://schemas.openxmlformats.org/officeDocument/2006/relationships/font"/><Relationship Id="rId29" Target="notesSlides/notesSlide6.xml" Type="http://schemas.openxmlformats.org/officeDocument/2006/relationships/notesSlide"/><Relationship Id="rId3" Target="viewProps.xml" Type="http://schemas.openxmlformats.org/officeDocument/2006/relationships/viewProps"/><Relationship Id="rId30" Target="notesSlides/notesSlide7.xml" Type="http://schemas.openxmlformats.org/officeDocument/2006/relationships/notesSlide"/><Relationship Id="rId31" Target="notesSlides/notesSlide8.xml" Type="http://schemas.openxmlformats.org/officeDocument/2006/relationships/notes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_rels/notesSlide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.xml" Type="http://schemas.openxmlformats.org/officeDocument/2006/relationships/slide"/></Relationships>
</file>

<file path=ppt/notesSlides/_rels/notesSlide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.png" Type="http://schemas.openxmlformats.org/officeDocument/2006/relationships/image"/><Relationship Id="rId4" Target="../media/image2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1.png" Type="http://schemas.openxmlformats.org/officeDocument/2006/relationships/image"/><Relationship Id="rId4" Target="../media/image2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Relationship Id="rId3" Target="../media/image3.png" Type="http://schemas.openxmlformats.org/officeDocument/2006/relationships/image"/><Relationship Id="rId4" Target="../media/image4.png" Type="http://schemas.openxmlformats.org/officeDocument/2006/relationships/image"/><Relationship Id="rId5" Target="../media/image5.png" Type="http://schemas.openxmlformats.org/officeDocument/2006/relationships/image"/><Relationship Id="rId6" Target="../media/image6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Relationship Id="rId3" Target="../media/image3.png" Type="http://schemas.openxmlformats.org/officeDocument/2006/relationships/image"/><Relationship Id="rId4" Target="../media/image4.png" Type="http://schemas.openxmlformats.org/officeDocument/2006/relationships/image"/><Relationship Id="rId5" Target="../media/image7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.svg" Type="http://schemas.openxmlformats.org/officeDocument/2006/relationships/image"/><Relationship Id="rId11" Target="../media/image14.png" Type="http://schemas.openxmlformats.org/officeDocument/2006/relationships/image"/><Relationship Id="rId12" Target="../media/image15.svg" Type="http://schemas.openxmlformats.org/officeDocument/2006/relationships/image"/><Relationship Id="rId13" Target="../media/image16.png" Type="http://schemas.openxmlformats.org/officeDocument/2006/relationships/image"/><Relationship Id="rId14" Target="../media/image17.svg" Type="http://schemas.openxmlformats.org/officeDocument/2006/relationships/image"/><Relationship Id="rId15" Target="../media/image18.png" Type="http://schemas.openxmlformats.org/officeDocument/2006/relationships/image"/><Relationship Id="rId16" Target="../media/image19.png" Type="http://schemas.openxmlformats.org/officeDocument/2006/relationships/image"/><Relationship Id="rId2" Target="../notesSlides/notesSlide5.xml" Type="http://schemas.openxmlformats.org/officeDocument/2006/relationships/notesSlide"/><Relationship Id="rId3" Target="../media/image3.png" Type="http://schemas.openxmlformats.org/officeDocument/2006/relationships/image"/><Relationship Id="rId4" Target="../media/image4.pn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Relationship Id="rId7" Target="../media/image10.png" Type="http://schemas.openxmlformats.org/officeDocument/2006/relationships/image"/><Relationship Id="rId8" Target="../media/image11.svg" Type="http://schemas.openxmlformats.org/officeDocument/2006/relationships/image"/><Relationship Id="rId9" Target="../media/image12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6.xml" Type="http://schemas.openxmlformats.org/officeDocument/2006/relationships/notesSlide"/><Relationship Id="rId3" Target="../media/image3.png" Type="http://schemas.openxmlformats.org/officeDocument/2006/relationships/image"/><Relationship Id="rId4" Target="../media/image4.png" Type="http://schemas.openxmlformats.org/officeDocument/2006/relationships/image"/><Relationship Id="rId5" Target="../media/image20.jpeg" Type="http://schemas.openxmlformats.org/officeDocument/2006/relationships/image"/><Relationship Id="rId6" Target="../media/VAG0oMJ0G0I.mp4" Type="http://schemas.openxmlformats.org/officeDocument/2006/relationships/video"/><Relationship Id="rId7" Target="../media/VAG0oMJ0G0I.mp4" Type="http://schemas.microsoft.com/office/2007/relationships/media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7.xml" Type="http://schemas.openxmlformats.org/officeDocument/2006/relationships/notesSlide"/><Relationship Id="rId3" Target="../media/image3.png" Type="http://schemas.openxmlformats.org/officeDocument/2006/relationships/image"/><Relationship Id="rId4" Target="../media/image4.png" Type="http://schemas.openxmlformats.org/officeDocument/2006/relationships/image"/><Relationship Id="rId5" Target="../media/image5.png" Type="http://schemas.openxmlformats.org/officeDocument/2006/relationships/image"/><Relationship Id="rId6" Target="../media/image6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8.xml" Type="http://schemas.openxmlformats.org/officeDocument/2006/relationships/notesSlide"/><Relationship Id="rId3" Target="../media/image1.png" Type="http://schemas.openxmlformats.org/officeDocument/2006/relationships/image"/><Relationship Id="rId4" Target="../media/image2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537250" y="8089900"/>
            <a:ext cx="3268056" cy="1136150"/>
            <a:chOff x="0" y="0"/>
            <a:chExt cx="4357408" cy="151486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357370" cy="1514856"/>
            </a:xfrm>
            <a:custGeom>
              <a:avLst/>
              <a:gdLst/>
              <a:ahLst/>
              <a:cxnLst/>
              <a:rect r="r" b="b" t="t" l="l"/>
              <a:pathLst>
                <a:path h="1514856" w="4357370">
                  <a:moveTo>
                    <a:pt x="0" y="0"/>
                  </a:moveTo>
                  <a:lnTo>
                    <a:pt x="4357370" y="0"/>
                  </a:lnTo>
                  <a:lnTo>
                    <a:pt x="4357370" y="1514856"/>
                  </a:lnTo>
                  <a:lnTo>
                    <a:pt x="0" y="15148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-1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91425" y="9702700"/>
            <a:ext cx="18105150" cy="411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79"/>
              </a:lnSpc>
            </a:pPr>
            <a:r>
              <a:rPr lang="en-US" sz="1399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COPYRIGHT (C) 2025, ECLIPSE FOUNDATION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996900" y="2741050"/>
            <a:ext cx="15042750" cy="3922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600"/>
              </a:lnSpc>
            </a:pPr>
            <a:r>
              <a:rPr lang="en-US" sz="8000">
                <a:solidFill>
                  <a:srgbClr val="EE0C90"/>
                </a:solidFill>
                <a:latin typeface="Arimo"/>
                <a:ea typeface="Arimo"/>
                <a:cs typeface="Arimo"/>
                <a:sym typeface="Arimo"/>
              </a:rPr>
              <a:t>Chapter III - 2025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537250" y="8089900"/>
            <a:ext cx="3268056" cy="1136150"/>
            <a:chOff x="0" y="0"/>
            <a:chExt cx="4357408" cy="151486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357370" cy="1514856"/>
            </a:xfrm>
            <a:custGeom>
              <a:avLst/>
              <a:gdLst/>
              <a:ahLst/>
              <a:cxnLst/>
              <a:rect r="r" b="b" t="t" l="l"/>
              <a:pathLst>
                <a:path h="1514856" w="4357370">
                  <a:moveTo>
                    <a:pt x="0" y="0"/>
                  </a:moveTo>
                  <a:lnTo>
                    <a:pt x="4357370" y="0"/>
                  </a:lnTo>
                  <a:lnTo>
                    <a:pt x="4357370" y="1514856"/>
                  </a:lnTo>
                  <a:lnTo>
                    <a:pt x="0" y="15148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-1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91425" y="9702700"/>
            <a:ext cx="18105150" cy="411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79"/>
              </a:lnSpc>
            </a:pPr>
            <a:r>
              <a:rPr lang="en-US" sz="1399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COPYRIGHT (C) 2025, ECLIPSE FOUNDATION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1425" y="4047675"/>
            <a:ext cx="18105150" cy="3543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400"/>
              </a:lnSpc>
            </a:pPr>
            <a:r>
              <a:rPr lang="en-US" sz="800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PITCHING SESSION</a:t>
            </a:r>
          </a:p>
          <a:p>
            <a:pPr algn="ctr">
              <a:lnSpc>
                <a:spcPts val="14400"/>
              </a:lnSpc>
            </a:pPr>
            <a:r>
              <a:rPr lang="en-US" sz="8000" i="true">
                <a:solidFill>
                  <a:srgbClr val="FFFFFF"/>
                </a:solidFill>
                <a:latin typeface="Arimo Italics"/>
                <a:ea typeface="Arimo Italics"/>
                <a:cs typeface="Arimo Italics"/>
                <a:sym typeface="Arimo Italics"/>
              </a:rPr>
              <a:t>WALMOPS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735000"/>
            <a:ext cx="617400" cy="552000"/>
            <a:chOff x="0" y="0"/>
            <a:chExt cx="823200" cy="73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23200" cy="736000"/>
            </a:xfrm>
            <a:custGeom>
              <a:avLst/>
              <a:gdLst/>
              <a:ahLst/>
              <a:cxnLst/>
              <a:rect r="r" b="b" t="t" l="l"/>
              <a:pathLst>
                <a:path h="736000" w="823200">
                  <a:moveTo>
                    <a:pt x="0" y="0"/>
                  </a:moveTo>
                  <a:lnTo>
                    <a:pt x="823200" y="0"/>
                  </a:lnTo>
                  <a:lnTo>
                    <a:pt x="823200" y="736000"/>
                  </a:lnTo>
                  <a:lnTo>
                    <a:pt x="0" y="7360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823200" cy="75505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1920"/>
                </a:lnSpc>
              </a:pPr>
              <a:r>
                <a:rPr lang="en-US" sz="1600">
                  <a:solidFill>
                    <a:srgbClr val="3D3C3B"/>
                  </a:solidFill>
                  <a:latin typeface="Arimo"/>
                  <a:ea typeface="Arimo"/>
                  <a:cs typeface="Arimo"/>
                  <a:sym typeface="Arimo"/>
                </a:rPr>
                <a:t>‹#›</a:t>
              </a:r>
            </a:p>
          </p:txBody>
        </p:sp>
      </p:grp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15686294" y="9326450"/>
            <a:ext cx="2021952" cy="615600"/>
            <a:chOff x="0" y="0"/>
            <a:chExt cx="2695936" cy="820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695956" cy="820801"/>
            </a:xfrm>
            <a:custGeom>
              <a:avLst/>
              <a:gdLst/>
              <a:ahLst/>
              <a:cxnLst/>
              <a:rect r="r" b="b" t="t" l="l"/>
              <a:pathLst>
                <a:path h="820801" w="2695956">
                  <a:moveTo>
                    <a:pt x="0" y="0"/>
                  </a:moveTo>
                  <a:lnTo>
                    <a:pt x="2695956" y="0"/>
                  </a:lnTo>
                  <a:lnTo>
                    <a:pt x="2695956" y="820801"/>
                  </a:lnTo>
                  <a:lnTo>
                    <a:pt x="0" y="8208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-1"/>
              </a:stretch>
            </a:blipFill>
          </p:spPr>
        </p:sp>
      </p:grp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6757250" y="4694050"/>
            <a:ext cx="11530752" cy="5592952"/>
            <a:chOff x="0" y="0"/>
            <a:chExt cx="15374336" cy="745726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5374365" cy="7457313"/>
            </a:xfrm>
            <a:custGeom>
              <a:avLst/>
              <a:gdLst/>
              <a:ahLst/>
              <a:cxnLst/>
              <a:rect r="r" b="b" t="t" l="l"/>
              <a:pathLst>
                <a:path h="7457313" w="15374365">
                  <a:moveTo>
                    <a:pt x="0" y="0"/>
                  </a:moveTo>
                  <a:lnTo>
                    <a:pt x="15374365" y="0"/>
                  </a:lnTo>
                  <a:lnTo>
                    <a:pt x="15374365" y="7457313"/>
                  </a:lnTo>
                  <a:lnTo>
                    <a:pt x="0" y="74573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6000"/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9" id="9"/>
          <p:cNvGrpSpPr>
            <a:grpSpLocks noChangeAspect="true"/>
          </p:cNvGrpSpPr>
          <p:nvPr/>
        </p:nvGrpSpPr>
        <p:grpSpPr>
          <a:xfrm rot="-8">
            <a:off x="0" y="318852"/>
            <a:ext cx="2524148" cy="1224346"/>
            <a:chOff x="0" y="0"/>
            <a:chExt cx="3365531" cy="1632461"/>
          </a:xfrm>
        </p:grpSpPr>
        <p:sp>
          <p:nvSpPr>
            <p:cNvPr name="Freeform 10" id="10"/>
            <p:cNvSpPr/>
            <p:nvPr/>
          </p:nvSpPr>
          <p:spPr>
            <a:xfrm flipH="true" flipV="false" rot="0">
              <a:off x="0" y="0"/>
              <a:ext cx="3365500" cy="1632458"/>
            </a:xfrm>
            <a:custGeom>
              <a:avLst/>
              <a:gdLst/>
              <a:ahLst/>
              <a:cxnLst/>
              <a:rect r="r" b="b" t="t" l="l"/>
              <a:pathLst>
                <a:path h="1632458" w="3365500">
                  <a:moveTo>
                    <a:pt x="3365500" y="0"/>
                  </a:moveTo>
                  <a:lnTo>
                    <a:pt x="0" y="0"/>
                  </a:lnTo>
                  <a:lnTo>
                    <a:pt x="0" y="1632458"/>
                  </a:lnTo>
                  <a:lnTo>
                    <a:pt x="3365500" y="1632458"/>
                  </a:lnTo>
                  <a:lnTo>
                    <a:pt x="336550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-2" b="0"/>
              </a:stretch>
            </a:blipFill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7344435" y="2597817"/>
            <a:ext cx="1058721" cy="381140"/>
          </a:xfrm>
          <a:custGeom>
            <a:avLst/>
            <a:gdLst/>
            <a:ahLst/>
            <a:cxnLst/>
            <a:rect r="r" b="b" t="t" l="l"/>
            <a:pathLst>
              <a:path h="381140" w="1058721">
                <a:moveTo>
                  <a:pt x="0" y="0"/>
                </a:moveTo>
                <a:lnTo>
                  <a:pt x="1058721" y="0"/>
                </a:lnTo>
                <a:lnTo>
                  <a:pt x="1058721" y="381140"/>
                </a:lnTo>
                <a:lnTo>
                  <a:pt x="0" y="38114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91425" y="9702700"/>
            <a:ext cx="18105150" cy="411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79"/>
              </a:lnSpc>
            </a:pPr>
            <a:r>
              <a:rPr lang="en-US" sz="1399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rPr>
              <a:t>COPYRIGHT (C) 2025, ECLIPSE FOUNDATION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614154" y="625425"/>
            <a:ext cx="13386375" cy="942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Idea Solution Plan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28700" y="2016792"/>
            <a:ext cx="5140180" cy="2333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b="true" sz="6000" spc="359">
                <a:solidFill>
                  <a:srgbClr val="AC2170"/>
                </a:solidFill>
                <a:latin typeface="Big Shoulders Display Bold"/>
                <a:ea typeface="Big Shoulders Display Bold"/>
                <a:cs typeface="Big Shoulders Display Bold"/>
                <a:sym typeface="Big Shoulders Display Bold"/>
              </a:rPr>
              <a:t>INTERSECTION</a:t>
            </a:r>
          </a:p>
          <a:p>
            <a:pPr algn="ctr">
              <a:lnSpc>
                <a:spcPts val="6000"/>
              </a:lnSpc>
            </a:pPr>
            <a:r>
              <a:rPr lang="en-US" b="true" sz="6000" spc="359">
                <a:solidFill>
                  <a:srgbClr val="AC2170"/>
                </a:solidFill>
                <a:latin typeface="Big Shoulders Display Bold"/>
                <a:ea typeface="Big Shoulders Display Bold"/>
                <a:cs typeface="Big Shoulders Display Bold"/>
                <a:sym typeface="Big Shoulders Display Bold"/>
              </a:rPr>
              <a:t>TRAFFIC JAMS</a:t>
            </a:r>
          </a:p>
          <a:p>
            <a:pPr algn="ctr">
              <a:lnSpc>
                <a:spcPts val="6000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9307342" y="1892967"/>
            <a:ext cx="8019867" cy="1390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i="true">
                <a:solidFill>
                  <a:srgbClr val="000000"/>
                </a:solidFill>
                <a:latin typeface="Roboto Italics"/>
                <a:ea typeface="Roboto Italics"/>
                <a:cs typeface="Roboto Italics"/>
                <a:sym typeface="Roboto Italics"/>
              </a:rPr>
              <a:t>Caused by the</a:t>
            </a:r>
          </a:p>
          <a:p>
            <a:pPr algn="ctr">
              <a:lnSpc>
                <a:spcPts val="3600"/>
              </a:lnSpc>
            </a:pPr>
            <a:r>
              <a:rPr lang="en-US" b="true" sz="3000" i="true">
                <a:solidFill>
                  <a:srgbClr val="AA206D"/>
                </a:solidFill>
                <a:latin typeface="Roboto Bold Italics"/>
                <a:ea typeface="Roboto Bold Italics"/>
                <a:cs typeface="Roboto Bold Italics"/>
                <a:sym typeface="Roboto Bold Italics"/>
              </a:rPr>
              <a:t>uncoordinated</a:t>
            </a:r>
            <a:r>
              <a:rPr lang="en-US" sz="3000" i="true">
                <a:solidFill>
                  <a:srgbClr val="000000"/>
                </a:solidFill>
                <a:latin typeface="Roboto Italics"/>
                <a:ea typeface="Roboto Italics"/>
                <a:cs typeface="Roboto Italics"/>
                <a:sym typeface="Roboto Italics"/>
              </a:rPr>
              <a:t> + </a:t>
            </a:r>
            <a:r>
              <a:rPr lang="en-US" b="true" sz="3000" i="true">
                <a:solidFill>
                  <a:srgbClr val="AA206D"/>
                </a:solidFill>
                <a:latin typeface="Roboto Bold Italics"/>
                <a:ea typeface="Roboto Bold Italics"/>
                <a:cs typeface="Roboto Bold Italics"/>
                <a:sym typeface="Roboto Bold Italics"/>
              </a:rPr>
              <a:t>irrational</a:t>
            </a:r>
            <a:r>
              <a:rPr lang="en-US" sz="3000" i="true">
                <a:solidFill>
                  <a:srgbClr val="000000"/>
                </a:solidFill>
                <a:latin typeface="Roboto Italics"/>
                <a:ea typeface="Roboto Italics"/>
                <a:cs typeface="Roboto Italics"/>
                <a:sym typeface="Roboto Italics"/>
              </a:rPr>
              <a:t> + </a:t>
            </a:r>
            <a:r>
              <a:rPr lang="en-US" b="true" sz="3000" i="true">
                <a:solidFill>
                  <a:srgbClr val="AA206D"/>
                </a:solidFill>
                <a:latin typeface="Roboto Bold Italics"/>
                <a:ea typeface="Roboto Bold Italics"/>
                <a:cs typeface="Roboto Bold Italics"/>
                <a:sym typeface="Roboto Bold Italics"/>
              </a:rPr>
              <a:t>inefficient</a:t>
            </a:r>
          </a:p>
          <a:p>
            <a:pPr algn="ctr">
              <a:lnSpc>
                <a:spcPts val="3600"/>
              </a:lnSpc>
            </a:pPr>
            <a:r>
              <a:rPr lang="en-US" sz="3000" i="true">
                <a:solidFill>
                  <a:srgbClr val="000000"/>
                </a:solidFill>
                <a:latin typeface="Roboto Italics"/>
                <a:ea typeface="Roboto Italics"/>
                <a:cs typeface="Roboto Italics"/>
                <a:sym typeface="Roboto Italics"/>
              </a:rPr>
              <a:t>motion of the vehicles 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385828" y="6216934"/>
            <a:ext cx="15176041" cy="552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3600" i="true">
                <a:solidFill>
                  <a:srgbClr val="000000"/>
                </a:solidFill>
                <a:latin typeface="Roboto Italics"/>
                <a:ea typeface="Roboto Italics"/>
                <a:cs typeface="Roboto Italics"/>
                <a:sym typeface="Roboto Italics"/>
              </a:rPr>
              <a:t>Our Solution: an </a:t>
            </a:r>
            <a:r>
              <a:rPr lang="en-US" b="true" sz="3600" i="true">
                <a:solidFill>
                  <a:srgbClr val="EE0C90"/>
                </a:solidFill>
                <a:latin typeface="Roboto Bold Italics"/>
                <a:ea typeface="Roboto Bold Italics"/>
                <a:cs typeface="Roboto Bold Italics"/>
                <a:sym typeface="Roboto Bold Italics"/>
              </a:rPr>
              <a:t>SDV based</a:t>
            </a:r>
            <a:r>
              <a:rPr lang="en-US" sz="3600" i="true">
                <a:solidFill>
                  <a:srgbClr val="000000"/>
                </a:solidFill>
                <a:latin typeface="Roboto Italics"/>
                <a:ea typeface="Roboto Italics"/>
                <a:cs typeface="Roboto Italics"/>
                <a:sym typeface="Roboto Italics"/>
              </a:rPr>
              <a:t>, </a:t>
            </a:r>
            <a:r>
              <a:rPr lang="en-US" b="true" sz="3600" i="true">
                <a:solidFill>
                  <a:srgbClr val="EE0C90"/>
                </a:solidFill>
                <a:latin typeface="Roboto Bold Italics"/>
                <a:ea typeface="Roboto Bold Italics"/>
                <a:cs typeface="Roboto Bold Italics"/>
                <a:sym typeface="Roboto Bold Italics"/>
              </a:rPr>
              <a:t>OEM agnostic</a:t>
            </a:r>
            <a:r>
              <a:rPr lang="en-US" sz="3600" i="true">
                <a:solidFill>
                  <a:srgbClr val="000000"/>
                </a:solidFill>
                <a:latin typeface="Roboto Italics"/>
                <a:ea typeface="Roboto Italics"/>
                <a:cs typeface="Roboto Italics"/>
                <a:sym typeface="Roboto Italics"/>
              </a:rPr>
              <a:t>, </a:t>
            </a:r>
            <a:r>
              <a:rPr lang="en-US" b="true" sz="3600" i="true">
                <a:solidFill>
                  <a:srgbClr val="EE0C90"/>
                </a:solidFill>
                <a:latin typeface="Roboto Bold Italics"/>
                <a:ea typeface="Roboto Bold Italics"/>
                <a:cs typeface="Roboto Bold Italics"/>
                <a:sym typeface="Roboto Bold Italics"/>
              </a:rPr>
              <a:t>Vehicle2Vehicle</a:t>
            </a:r>
            <a:r>
              <a:rPr lang="en-US" sz="3600" i="true">
                <a:solidFill>
                  <a:srgbClr val="000000"/>
                </a:solidFill>
                <a:latin typeface="Roboto Italics"/>
                <a:ea typeface="Roboto Italics"/>
                <a:cs typeface="Roboto Italics"/>
                <a:sym typeface="Roboto Italics"/>
              </a:rPr>
              <a:t> coordinator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62074" y="4712367"/>
            <a:ext cx="15176041" cy="1095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3600" i="true">
                <a:solidFill>
                  <a:srgbClr val="000000"/>
                </a:solidFill>
                <a:latin typeface="Roboto Italics"/>
                <a:ea typeface="Roboto Italics"/>
                <a:cs typeface="Roboto Italics"/>
                <a:sym typeface="Roboto Italics"/>
              </a:rPr>
              <a:t>Our Idea: what if the vehicles could </a:t>
            </a:r>
            <a:r>
              <a:rPr lang="en-US" b="true" sz="3600" i="true">
                <a:solidFill>
                  <a:srgbClr val="AC2170"/>
                </a:solidFill>
                <a:latin typeface="Roboto Bold Italics"/>
                <a:ea typeface="Roboto Bold Italics"/>
                <a:cs typeface="Roboto Bold Italics"/>
                <a:sym typeface="Roboto Bold Italics"/>
              </a:rPr>
              <a:t>accelerate together at yield</a:t>
            </a:r>
            <a:r>
              <a:rPr lang="en-US" sz="3600" i="true">
                <a:solidFill>
                  <a:srgbClr val="000000"/>
                </a:solidFill>
                <a:latin typeface="Roboto Italics"/>
                <a:ea typeface="Roboto Italics"/>
                <a:cs typeface="Roboto Italics"/>
                <a:sym typeface="Roboto Italics"/>
              </a:rPr>
              <a:t>?</a:t>
            </a:r>
          </a:p>
          <a:p>
            <a:pPr algn="ctr">
              <a:lnSpc>
                <a:spcPts val="4320"/>
              </a:lnSpc>
            </a:pPr>
            <a:r>
              <a:rPr lang="en-US" sz="3600" i="true">
                <a:solidFill>
                  <a:srgbClr val="000000"/>
                </a:solidFill>
                <a:latin typeface="Roboto Italics"/>
                <a:ea typeface="Roboto Italics"/>
                <a:cs typeface="Roboto Italics"/>
                <a:sym typeface="Roboto Italics"/>
              </a:rPr>
              <a:t>what if the vehicles could </a:t>
            </a:r>
            <a:r>
              <a:rPr lang="en-US" b="true" sz="3600" i="true">
                <a:solidFill>
                  <a:srgbClr val="AC216F"/>
                </a:solidFill>
                <a:latin typeface="Roboto Bold Italics"/>
                <a:ea typeface="Roboto Bold Italics"/>
                <a:cs typeface="Roboto Bold Italics"/>
                <a:sym typeface="Roboto Bold Italics"/>
              </a:rPr>
              <a:t>become a Train</a:t>
            </a:r>
            <a:r>
              <a:rPr lang="en-US" sz="3600" i="true">
                <a:solidFill>
                  <a:srgbClr val="000000"/>
                </a:solidFill>
                <a:latin typeface="Roboto Italics"/>
                <a:ea typeface="Roboto Italics"/>
                <a:cs typeface="Roboto Italics"/>
                <a:sym typeface="Roboto Italics"/>
              </a:rPr>
              <a:t>? 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521229" y="7286109"/>
            <a:ext cx="15176041" cy="1095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3600" i="true">
                <a:solidFill>
                  <a:srgbClr val="000000"/>
                </a:solidFill>
                <a:latin typeface="Roboto Italics"/>
                <a:ea typeface="Roboto Italics"/>
                <a:cs typeface="Roboto Italics"/>
                <a:sym typeface="Roboto Italics"/>
              </a:rPr>
              <a:t>Our Plan: Leverage the </a:t>
            </a:r>
            <a:r>
              <a:rPr lang="en-US" b="true" sz="3600" i="true">
                <a:solidFill>
                  <a:srgbClr val="442363"/>
                </a:solidFill>
                <a:latin typeface="Roboto Bold Italics"/>
                <a:ea typeface="Roboto Bold Italics"/>
                <a:cs typeface="Roboto Bold Italics"/>
                <a:sym typeface="Roboto Bold Italics"/>
              </a:rPr>
              <a:t>Open Source Eclipse SDV</a:t>
            </a:r>
            <a:r>
              <a:rPr lang="en-US" sz="3600" i="true">
                <a:solidFill>
                  <a:srgbClr val="000000"/>
                </a:solidFill>
                <a:latin typeface="Roboto Italics"/>
                <a:ea typeface="Roboto Italics"/>
                <a:cs typeface="Roboto Italics"/>
                <a:sym typeface="Roboto Italics"/>
              </a:rPr>
              <a:t> software to obtain a </a:t>
            </a:r>
            <a:r>
              <a:rPr lang="en-US" b="true" sz="3600" i="true">
                <a:solidFill>
                  <a:srgbClr val="441F61"/>
                </a:solidFill>
                <a:latin typeface="Roboto Bold Italics"/>
                <a:ea typeface="Roboto Bold Italics"/>
                <a:cs typeface="Roboto Bold Italics"/>
                <a:sym typeface="Roboto Bold Italics"/>
              </a:rPr>
              <a:t>seamless control and communication between vehicles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735000"/>
            <a:ext cx="617400" cy="552000"/>
            <a:chOff x="0" y="0"/>
            <a:chExt cx="823200" cy="73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23200" cy="736000"/>
            </a:xfrm>
            <a:custGeom>
              <a:avLst/>
              <a:gdLst/>
              <a:ahLst/>
              <a:cxnLst/>
              <a:rect r="r" b="b" t="t" l="l"/>
              <a:pathLst>
                <a:path h="736000" w="823200">
                  <a:moveTo>
                    <a:pt x="0" y="0"/>
                  </a:moveTo>
                  <a:lnTo>
                    <a:pt x="823200" y="0"/>
                  </a:lnTo>
                  <a:lnTo>
                    <a:pt x="823200" y="736000"/>
                  </a:lnTo>
                  <a:lnTo>
                    <a:pt x="0" y="7360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823200" cy="75505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1920"/>
                </a:lnSpc>
              </a:pPr>
              <a:r>
                <a:rPr lang="en-US" sz="1600">
                  <a:solidFill>
                    <a:srgbClr val="3D3C3B"/>
                  </a:solidFill>
                  <a:latin typeface="Arimo"/>
                  <a:ea typeface="Arimo"/>
                  <a:cs typeface="Arimo"/>
                  <a:sym typeface="Arimo"/>
                </a:rPr>
                <a:t>‹#›</a:t>
              </a:r>
            </a:p>
          </p:txBody>
        </p:sp>
      </p:grp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15686294" y="9326450"/>
            <a:ext cx="2021952" cy="615600"/>
            <a:chOff x="0" y="0"/>
            <a:chExt cx="2695936" cy="820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695956" cy="820801"/>
            </a:xfrm>
            <a:custGeom>
              <a:avLst/>
              <a:gdLst/>
              <a:ahLst/>
              <a:cxnLst/>
              <a:rect r="r" b="b" t="t" l="l"/>
              <a:pathLst>
                <a:path h="820801" w="2695956">
                  <a:moveTo>
                    <a:pt x="0" y="0"/>
                  </a:moveTo>
                  <a:lnTo>
                    <a:pt x="2695956" y="0"/>
                  </a:lnTo>
                  <a:lnTo>
                    <a:pt x="2695956" y="820801"/>
                  </a:lnTo>
                  <a:lnTo>
                    <a:pt x="0" y="8208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-1"/>
              </a:stretch>
            </a:blipFill>
          </p:spPr>
        </p:sp>
      </p:grp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6757250" y="4694050"/>
            <a:ext cx="11530752" cy="5592952"/>
            <a:chOff x="0" y="0"/>
            <a:chExt cx="15374336" cy="745726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5374365" cy="7457313"/>
            </a:xfrm>
            <a:custGeom>
              <a:avLst/>
              <a:gdLst/>
              <a:ahLst/>
              <a:cxnLst/>
              <a:rect r="r" b="b" t="t" l="l"/>
              <a:pathLst>
                <a:path h="7457313" w="15374365">
                  <a:moveTo>
                    <a:pt x="0" y="0"/>
                  </a:moveTo>
                  <a:lnTo>
                    <a:pt x="15374365" y="0"/>
                  </a:lnTo>
                  <a:lnTo>
                    <a:pt x="15374365" y="7457313"/>
                  </a:lnTo>
                  <a:lnTo>
                    <a:pt x="0" y="74573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6000"/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9" id="9"/>
          <p:cNvGrpSpPr>
            <a:grpSpLocks noChangeAspect="true"/>
          </p:cNvGrpSpPr>
          <p:nvPr/>
        </p:nvGrpSpPr>
        <p:grpSpPr>
          <a:xfrm rot="-8">
            <a:off x="0" y="318852"/>
            <a:ext cx="2524148" cy="1224346"/>
            <a:chOff x="0" y="0"/>
            <a:chExt cx="3365531" cy="1632461"/>
          </a:xfrm>
        </p:grpSpPr>
        <p:sp>
          <p:nvSpPr>
            <p:cNvPr name="Freeform 10" id="10"/>
            <p:cNvSpPr/>
            <p:nvPr/>
          </p:nvSpPr>
          <p:spPr>
            <a:xfrm flipH="true" flipV="false" rot="0">
              <a:off x="0" y="0"/>
              <a:ext cx="3365500" cy="1632458"/>
            </a:xfrm>
            <a:custGeom>
              <a:avLst/>
              <a:gdLst/>
              <a:ahLst/>
              <a:cxnLst/>
              <a:rect r="r" b="b" t="t" l="l"/>
              <a:pathLst>
                <a:path h="1632458" w="3365500">
                  <a:moveTo>
                    <a:pt x="3365500" y="0"/>
                  </a:moveTo>
                  <a:lnTo>
                    <a:pt x="0" y="0"/>
                  </a:lnTo>
                  <a:lnTo>
                    <a:pt x="0" y="1632458"/>
                  </a:lnTo>
                  <a:lnTo>
                    <a:pt x="3365500" y="1632458"/>
                  </a:lnTo>
                  <a:lnTo>
                    <a:pt x="336550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-2" b="0"/>
              </a:stretch>
            </a:blipFill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2524149" y="1717513"/>
            <a:ext cx="12989013" cy="7306320"/>
          </a:xfrm>
          <a:custGeom>
            <a:avLst/>
            <a:gdLst/>
            <a:ahLst/>
            <a:cxnLst/>
            <a:rect r="r" b="b" t="t" l="l"/>
            <a:pathLst>
              <a:path h="7306320" w="12989013">
                <a:moveTo>
                  <a:pt x="0" y="0"/>
                </a:moveTo>
                <a:lnTo>
                  <a:pt x="12989014" y="0"/>
                </a:lnTo>
                <a:lnTo>
                  <a:pt x="12989014" y="7306320"/>
                </a:lnTo>
                <a:lnTo>
                  <a:pt x="0" y="730632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91425" y="9702700"/>
            <a:ext cx="18105150" cy="411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79"/>
              </a:lnSpc>
            </a:pPr>
            <a:r>
              <a:rPr lang="en-US" sz="1399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rPr>
              <a:t>COPYRIGHT (C) 2025, ECLIPSE FOUNDATION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614154" y="625425"/>
            <a:ext cx="13386375" cy="827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Team and Structure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735000"/>
            <a:ext cx="617400" cy="552000"/>
            <a:chOff x="0" y="0"/>
            <a:chExt cx="823200" cy="73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23200" cy="736000"/>
            </a:xfrm>
            <a:custGeom>
              <a:avLst/>
              <a:gdLst/>
              <a:ahLst/>
              <a:cxnLst/>
              <a:rect r="r" b="b" t="t" l="l"/>
              <a:pathLst>
                <a:path h="736000" w="823200">
                  <a:moveTo>
                    <a:pt x="0" y="0"/>
                  </a:moveTo>
                  <a:lnTo>
                    <a:pt x="823200" y="0"/>
                  </a:lnTo>
                  <a:lnTo>
                    <a:pt x="823200" y="736000"/>
                  </a:lnTo>
                  <a:lnTo>
                    <a:pt x="0" y="7360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823200" cy="75505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1920"/>
                </a:lnSpc>
              </a:pPr>
              <a:r>
                <a:rPr lang="en-US" sz="1600">
                  <a:solidFill>
                    <a:srgbClr val="3D3C3B"/>
                  </a:solidFill>
                  <a:latin typeface="Arimo"/>
                  <a:ea typeface="Arimo"/>
                  <a:cs typeface="Arimo"/>
                  <a:sym typeface="Arimo"/>
                </a:rPr>
                <a:t>‹#›</a:t>
              </a:r>
            </a:p>
          </p:txBody>
        </p:sp>
      </p:grp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15686294" y="9326450"/>
            <a:ext cx="2021952" cy="615600"/>
            <a:chOff x="0" y="0"/>
            <a:chExt cx="2695936" cy="820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695956" cy="820801"/>
            </a:xfrm>
            <a:custGeom>
              <a:avLst/>
              <a:gdLst/>
              <a:ahLst/>
              <a:cxnLst/>
              <a:rect r="r" b="b" t="t" l="l"/>
              <a:pathLst>
                <a:path h="820801" w="2695956">
                  <a:moveTo>
                    <a:pt x="0" y="0"/>
                  </a:moveTo>
                  <a:lnTo>
                    <a:pt x="2695956" y="0"/>
                  </a:lnTo>
                  <a:lnTo>
                    <a:pt x="2695956" y="820801"/>
                  </a:lnTo>
                  <a:lnTo>
                    <a:pt x="0" y="8208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-1"/>
              </a:stretch>
            </a:blipFill>
          </p:spPr>
        </p:sp>
      </p:grp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6757250" y="4694050"/>
            <a:ext cx="11530752" cy="5592952"/>
            <a:chOff x="0" y="0"/>
            <a:chExt cx="15374336" cy="745726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5374365" cy="7457313"/>
            </a:xfrm>
            <a:custGeom>
              <a:avLst/>
              <a:gdLst/>
              <a:ahLst/>
              <a:cxnLst/>
              <a:rect r="r" b="b" t="t" l="l"/>
              <a:pathLst>
                <a:path h="7457313" w="15374365">
                  <a:moveTo>
                    <a:pt x="0" y="0"/>
                  </a:moveTo>
                  <a:lnTo>
                    <a:pt x="15374365" y="0"/>
                  </a:lnTo>
                  <a:lnTo>
                    <a:pt x="15374365" y="7457313"/>
                  </a:lnTo>
                  <a:lnTo>
                    <a:pt x="0" y="74573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6000"/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9" id="9"/>
          <p:cNvGrpSpPr>
            <a:grpSpLocks noChangeAspect="true"/>
          </p:cNvGrpSpPr>
          <p:nvPr/>
        </p:nvGrpSpPr>
        <p:grpSpPr>
          <a:xfrm rot="-8">
            <a:off x="0" y="318852"/>
            <a:ext cx="2524148" cy="1224346"/>
            <a:chOff x="0" y="0"/>
            <a:chExt cx="3365531" cy="1632461"/>
          </a:xfrm>
        </p:grpSpPr>
        <p:sp>
          <p:nvSpPr>
            <p:cNvPr name="Freeform 10" id="10"/>
            <p:cNvSpPr/>
            <p:nvPr/>
          </p:nvSpPr>
          <p:spPr>
            <a:xfrm flipH="true" flipV="false" rot="0">
              <a:off x="0" y="0"/>
              <a:ext cx="3365500" cy="1632458"/>
            </a:xfrm>
            <a:custGeom>
              <a:avLst/>
              <a:gdLst/>
              <a:ahLst/>
              <a:cxnLst/>
              <a:rect r="r" b="b" t="t" l="l"/>
              <a:pathLst>
                <a:path h="1632458" w="3365500">
                  <a:moveTo>
                    <a:pt x="3365500" y="0"/>
                  </a:moveTo>
                  <a:lnTo>
                    <a:pt x="0" y="0"/>
                  </a:lnTo>
                  <a:lnTo>
                    <a:pt x="0" y="1632458"/>
                  </a:lnTo>
                  <a:lnTo>
                    <a:pt x="3365500" y="1632458"/>
                  </a:lnTo>
                  <a:lnTo>
                    <a:pt x="336550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-2" b="0"/>
              </a:stretch>
            </a:blipFill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15154323" y="4697739"/>
            <a:ext cx="1063942" cy="3799792"/>
          </a:xfrm>
          <a:custGeom>
            <a:avLst/>
            <a:gdLst/>
            <a:ahLst/>
            <a:cxnLst/>
            <a:rect r="r" b="b" t="t" l="l"/>
            <a:pathLst>
              <a:path h="3799792" w="1063942">
                <a:moveTo>
                  <a:pt x="0" y="0"/>
                </a:moveTo>
                <a:lnTo>
                  <a:pt x="1063942" y="0"/>
                </a:lnTo>
                <a:lnTo>
                  <a:pt x="1063942" y="3799792"/>
                </a:lnTo>
                <a:lnTo>
                  <a:pt x="0" y="379979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0179035" y="7017368"/>
            <a:ext cx="4687181" cy="1480163"/>
          </a:xfrm>
          <a:custGeom>
            <a:avLst/>
            <a:gdLst/>
            <a:ahLst/>
            <a:cxnLst/>
            <a:rect r="r" b="b" t="t" l="l"/>
            <a:pathLst>
              <a:path h="1480163" w="4687181">
                <a:moveTo>
                  <a:pt x="0" y="0"/>
                </a:moveTo>
                <a:lnTo>
                  <a:pt x="4687182" y="0"/>
                </a:lnTo>
                <a:lnTo>
                  <a:pt x="4687182" y="1480163"/>
                </a:lnTo>
                <a:lnTo>
                  <a:pt x="0" y="148016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859607" y="6891955"/>
            <a:ext cx="3486542" cy="1605576"/>
          </a:xfrm>
          <a:custGeom>
            <a:avLst/>
            <a:gdLst/>
            <a:ahLst/>
            <a:cxnLst/>
            <a:rect r="r" b="b" t="t" l="l"/>
            <a:pathLst>
              <a:path h="1605576" w="3486542">
                <a:moveTo>
                  <a:pt x="0" y="0"/>
                </a:moveTo>
                <a:lnTo>
                  <a:pt x="3486543" y="0"/>
                </a:lnTo>
                <a:lnTo>
                  <a:pt x="3486543" y="1605576"/>
                </a:lnTo>
                <a:lnTo>
                  <a:pt x="0" y="160557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2964166" y="2892749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1262074" y="4950149"/>
            <a:ext cx="2991750" cy="1625753"/>
            <a:chOff x="0" y="0"/>
            <a:chExt cx="3989000" cy="2167671"/>
          </a:xfrm>
        </p:grpSpPr>
        <p:grpSp>
          <p:nvGrpSpPr>
            <p:cNvPr name="Group 16" id="16"/>
            <p:cNvGrpSpPr/>
            <p:nvPr/>
          </p:nvGrpSpPr>
          <p:grpSpPr>
            <a:xfrm rot="0">
              <a:off x="0" y="187779"/>
              <a:ext cx="3419361" cy="1979892"/>
              <a:chOff x="0" y="0"/>
              <a:chExt cx="675429" cy="391090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675429" cy="391090"/>
              </a:xfrm>
              <a:custGeom>
                <a:avLst/>
                <a:gdLst/>
                <a:ahLst/>
                <a:cxnLst/>
                <a:rect r="r" b="b" t="t" l="l"/>
                <a:pathLst>
                  <a:path h="391090" w="675429">
                    <a:moveTo>
                      <a:pt x="153962" y="0"/>
                    </a:moveTo>
                    <a:lnTo>
                      <a:pt x="521468" y="0"/>
                    </a:lnTo>
                    <a:cubicBezTo>
                      <a:pt x="606498" y="0"/>
                      <a:pt x="675429" y="68931"/>
                      <a:pt x="675429" y="153962"/>
                    </a:cubicBezTo>
                    <a:lnTo>
                      <a:pt x="675429" y="237128"/>
                    </a:lnTo>
                    <a:cubicBezTo>
                      <a:pt x="675429" y="277961"/>
                      <a:pt x="659209" y="317122"/>
                      <a:pt x="630335" y="345995"/>
                    </a:cubicBezTo>
                    <a:cubicBezTo>
                      <a:pt x="601462" y="374869"/>
                      <a:pt x="562301" y="391090"/>
                      <a:pt x="521468" y="391090"/>
                    </a:cubicBezTo>
                    <a:lnTo>
                      <a:pt x="153962" y="391090"/>
                    </a:lnTo>
                    <a:cubicBezTo>
                      <a:pt x="113128" y="391090"/>
                      <a:pt x="73968" y="374869"/>
                      <a:pt x="45094" y="345995"/>
                    </a:cubicBezTo>
                    <a:cubicBezTo>
                      <a:pt x="16221" y="317122"/>
                      <a:pt x="0" y="277961"/>
                      <a:pt x="0" y="237128"/>
                    </a:cubicBezTo>
                    <a:lnTo>
                      <a:pt x="0" y="153962"/>
                    </a:lnTo>
                    <a:cubicBezTo>
                      <a:pt x="0" y="113128"/>
                      <a:pt x="16221" y="73968"/>
                      <a:pt x="45094" y="45094"/>
                    </a:cubicBezTo>
                    <a:cubicBezTo>
                      <a:pt x="73968" y="16221"/>
                      <a:pt x="113128" y="0"/>
                      <a:pt x="153962" y="0"/>
                    </a:cubicBezTo>
                    <a:close/>
                  </a:path>
                </a:pathLst>
              </a:custGeom>
              <a:solidFill>
                <a:srgbClr val="442363"/>
              </a:solidFill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0" y="-9525"/>
                <a:ext cx="675429" cy="40061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l">
                  <a:lnSpc>
                    <a:spcPts val="2520"/>
                  </a:lnSpc>
                </a:pPr>
                <a:r>
                  <a:rPr lang="en-US" sz="2100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rPr>
                  <a:t>  AD OEM </a:t>
                </a:r>
              </a:p>
              <a:p>
                <a:pPr algn="l">
                  <a:lnSpc>
                    <a:spcPts val="2520"/>
                  </a:lnSpc>
                </a:pPr>
                <a:r>
                  <a:rPr lang="en-US" sz="2100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rPr>
                  <a:t>  controller </a:t>
                </a:r>
              </a:p>
            </p:txBody>
          </p:sp>
        </p:grpSp>
        <p:grpSp>
          <p:nvGrpSpPr>
            <p:cNvPr name="Group 19" id="19"/>
            <p:cNvGrpSpPr/>
            <p:nvPr/>
          </p:nvGrpSpPr>
          <p:grpSpPr>
            <a:xfrm rot="0">
              <a:off x="1709681" y="0"/>
              <a:ext cx="2279320" cy="1278619"/>
              <a:chOff x="0" y="0"/>
              <a:chExt cx="450236" cy="252567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450236" cy="252567"/>
              </a:xfrm>
              <a:custGeom>
                <a:avLst/>
                <a:gdLst/>
                <a:ahLst/>
                <a:cxnLst/>
                <a:rect r="r" b="b" t="t" l="l"/>
                <a:pathLst>
                  <a:path h="252567" w="450236">
                    <a:moveTo>
                      <a:pt x="126283" y="0"/>
                    </a:moveTo>
                    <a:lnTo>
                      <a:pt x="323953" y="0"/>
                    </a:lnTo>
                    <a:cubicBezTo>
                      <a:pt x="393697" y="0"/>
                      <a:pt x="450236" y="56539"/>
                      <a:pt x="450236" y="126283"/>
                    </a:cubicBezTo>
                    <a:lnTo>
                      <a:pt x="450236" y="126283"/>
                    </a:lnTo>
                    <a:cubicBezTo>
                      <a:pt x="450236" y="196028"/>
                      <a:pt x="393697" y="252567"/>
                      <a:pt x="323953" y="252567"/>
                    </a:cubicBezTo>
                    <a:lnTo>
                      <a:pt x="126283" y="252567"/>
                    </a:lnTo>
                    <a:cubicBezTo>
                      <a:pt x="56539" y="252567"/>
                      <a:pt x="0" y="196028"/>
                      <a:pt x="0" y="126283"/>
                    </a:cubicBezTo>
                    <a:lnTo>
                      <a:pt x="0" y="126283"/>
                    </a:lnTo>
                    <a:cubicBezTo>
                      <a:pt x="0" y="56539"/>
                      <a:pt x="56539" y="0"/>
                      <a:pt x="126283" y="0"/>
                    </a:cubicBezTo>
                    <a:close/>
                  </a:path>
                </a:pathLst>
              </a:custGeom>
              <a:solidFill>
                <a:srgbClr val="AC216F"/>
              </a:solidFill>
            </p:spPr>
          </p:sp>
          <p:sp>
            <p:nvSpPr>
              <p:cNvPr name="TextBox 21" id="21"/>
              <p:cNvSpPr txBox="true"/>
              <p:nvPr/>
            </p:nvSpPr>
            <p:spPr>
              <a:xfrm>
                <a:off x="0" y="-9525"/>
                <a:ext cx="450236" cy="26209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520"/>
                  </a:lnSpc>
                </a:pPr>
                <a:r>
                  <a:rPr lang="en-US" sz="2100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rPr>
                  <a:t>SDV</a:t>
                </a:r>
              </a:p>
              <a:p>
                <a:pPr algn="ctr">
                  <a:lnSpc>
                    <a:spcPts val="2520"/>
                  </a:lnSpc>
                </a:pPr>
                <a:r>
                  <a:rPr lang="en-US" sz="2100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rPr>
                  <a:t>Coordinator</a:t>
                </a:r>
              </a:p>
            </p:txBody>
          </p:sp>
        </p:grpSp>
      </p:grpSp>
      <p:grpSp>
        <p:nvGrpSpPr>
          <p:cNvPr name="Group 22" id="22"/>
          <p:cNvGrpSpPr/>
          <p:nvPr/>
        </p:nvGrpSpPr>
        <p:grpSpPr>
          <a:xfrm rot="0">
            <a:off x="11438090" y="4867740"/>
            <a:ext cx="2991750" cy="1625753"/>
            <a:chOff x="0" y="0"/>
            <a:chExt cx="3989000" cy="2167671"/>
          </a:xfrm>
        </p:grpSpPr>
        <p:grpSp>
          <p:nvGrpSpPr>
            <p:cNvPr name="Group 23" id="23"/>
            <p:cNvGrpSpPr/>
            <p:nvPr/>
          </p:nvGrpSpPr>
          <p:grpSpPr>
            <a:xfrm rot="0">
              <a:off x="0" y="187779"/>
              <a:ext cx="3419361" cy="1979892"/>
              <a:chOff x="0" y="0"/>
              <a:chExt cx="675429" cy="391090"/>
            </a:xfrm>
          </p:grpSpPr>
          <p:sp>
            <p:nvSpPr>
              <p:cNvPr name="Freeform 24" id="24"/>
              <p:cNvSpPr/>
              <p:nvPr/>
            </p:nvSpPr>
            <p:spPr>
              <a:xfrm flipH="false" flipV="false" rot="0">
                <a:off x="0" y="0"/>
                <a:ext cx="675429" cy="391090"/>
              </a:xfrm>
              <a:custGeom>
                <a:avLst/>
                <a:gdLst/>
                <a:ahLst/>
                <a:cxnLst/>
                <a:rect r="r" b="b" t="t" l="l"/>
                <a:pathLst>
                  <a:path h="391090" w="675429">
                    <a:moveTo>
                      <a:pt x="153962" y="0"/>
                    </a:moveTo>
                    <a:lnTo>
                      <a:pt x="521468" y="0"/>
                    </a:lnTo>
                    <a:cubicBezTo>
                      <a:pt x="606498" y="0"/>
                      <a:pt x="675429" y="68931"/>
                      <a:pt x="675429" y="153962"/>
                    </a:cubicBezTo>
                    <a:lnTo>
                      <a:pt x="675429" y="237128"/>
                    </a:lnTo>
                    <a:cubicBezTo>
                      <a:pt x="675429" y="277961"/>
                      <a:pt x="659209" y="317122"/>
                      <a:pt x="630335" y="345995"/>
                    </a:cubicBezTo>
                    <a:cubicBezTo>
                      <a:pt x="601462" y="374869"/>
                      <a:pt x="562301" y="391090"/>
                      <a:pt x="521468" y="391090"/>
                    </a:cubicBezTo>
                    <a:lnTo>
                      <a:pt x="153962" y="391090"/>
                    </a:lnTo>
                    <a:cubicBezTo>
                      <a:pt x="113128" y="391090"/>
                      <a:pt x="73968" y="374869"/>
                      <a:pt x="45094" y="345995"/>
                    </a:cubicBezTo>
                    <a:cubicBezTo>
                      <a:pt x="16221" y="317122"/>
                      <a:pt x="0" y="277961"/>
                      <a:pt x="0" y="237128"/>
                    </a:cubicBezTo>
                    <a:lnTo>
                      <a:pt x="0" y="153962"/>
                    </a:lnTo>
                    <a:cubicBezTo>
                      <a:pt x="0" y="113128"/>
                      <a:pt x="16221" y="73968"/>
                      <a:pt x="45094" y="45094"/>
                    </a:cubicBezTo>
                    <a:cubicBezTo>
                      <a:pt x="73968" y="16221"/>
                      <a:pt x="113128" y="0"/>
                      <a:pt x="153962" y="0"/>
                    </a:cubicBezTo>
                    <a:close/>
                  </a:path>
                </a:pathLst>
              </a:custGeom>
              <a:solidFill>
                <a:srgbClr val="442363"/>
              </a:solidFill>
            </p:spPr>
          </p:sp>
          <p:sp>
            <p:nvSpPr>
              <p:cNvPr name="TextBox 25" id="25"/>
              <p:cNvSpPr txBox="true"/>
              <p:nvPr/>
            </p:nvSpPr>
            <p:spPr>
              <a:xfrm>
                <a:off x="0" y="-9525"/>
                <a:ext cx="675429" cy="40061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l">
                  <a:lnSpc>
                    <a:spcPts val="2520"/>
                  </a:lnSpc>
                </a:pPr>
                <a:r>
                  <a:rPr lang="en-US" sz="2100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rPr>
                  <a:t>  AD OEM </a:t>
                </a:r>
              </a:p>
              <a:p>
                <a:pPr algn="l">
                  <a:lnSpc>
                    <a:spcPts val="2520"/>
                  </a:lnSpc>
                </a:pPr>
                <a:r>
                  <a:rPr lang="en-US" sz="2100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rPr>
                  <a:t>  controller </a:t>
                </a:r>
              </a:p>
            </p:txBody>
          </p:sp>
        </p:grpSp>
        <p:grpSp>
          <p:nvGrpSpPr>
            <p:cNvPr name="Group 26" id="26"/>
            <p:cNvGrpSpPr/>
            <p:nvPr/>
          </p:nvGrpSpPr>
          <p:grpSpPr>
            <a:xfrm rot="0">
              <a:off x="1709681" y="0"/>
              <a:ext cx="2279320" cy="1278619"/>
              <a:chOff x="0" y="0"/>
              <a:chExt cx="450236" cy="252567"/>
            </a:xfrm>
          </p:grpSpPr>
          <p:sp>
            <p:nvSpPr>
              <p:cNvPr name="Freeform 27" id="27"/>
              <p:cNvSpPr/>
              <p:nvPr/>
            </p:nvSpPr>
            <p:spPr>
              <a:xfrm flipH="false" flipV="false" rot="0">
                <a:off x="0" y="0"/>
                <a:ext cx="450236" cy="252567"/>
              </a:xfrm>
              <a:custGeom>
                <a:avLst/>
                <a:gdLst/>
                <a:ahLst/>
                <a:cxnLst/>
                <a:rect r="r" b="b" t="t" l="l"/>
                <a:pathLst>
                  <a:path h="252567" w="450236">
                    <a:moveTo>
                      <a:pt x="126283" y="0"/>
                    </a:moveTo>
                    <a:lnTo>
                      <a:pt x="323953" y="0"/>
                    </a:lnTo>
                    <a:cubicBezTo>
                      <a:pt x="393697" y="0"/>
                      <a:pt x="450236" y="56539"/>
                      <a:pt x="450236" y="126283"/>
                    </a:cubicBezTo>
                    <a:lnTo>
                      <a:pt x="450236" y="126283"/>
                    </a:lnTo>
                    <a:cubicBezTo>
                      <a:pt x="450236" y="196028"/>
                      <a:pt x="393697" y="252567"/>
                      <a:pt x="323953" y="252567"/>
                    </a:cubicBezTo>
                    <a:lnTo>
                      <a:pt x="126283" y="252567"/>
                    </a:lnTo>
                    <a:cubicBezTo>
                      <a:pt x="56539" y="252567"/>
                      <a:pt x="0" y="196028"/>
                      <a:pt x="0" y="126283"/>
                    </a:cubicBezTo>
                    <a:lnTo>
                      <a:pt x="0" y="126283"/>
                    </a:lnTo>
                    <a:cubicBezTo>
                      <a:pt x="0" y="56539"/>
                      <a:pt x="56539" y="0"/>
                      <a:pt x="126283" y="0"/>
                    </a:cubicBezTo>
                    <a:close/>
                  </a:path>
                </a:pathLst>
              </a:custGeom>
              <a:solidFill>
                <a:srgbClr val="AC216F"/>
              </a:solidFill>
            </p:spPr>
          </p:sp>
          <p:sp>
            <p:nvSpPr>
              <p:cNvPr name="TextBox 28" id="28"/>
              <p:cNvSpPr txBox="true"/>
              <p:nvPr/>
            </p:nvSpPr>
            <p:spPr>
              <a:xfrm>
                <a:off x="0" y="-9525"/>
                <a:ext cx="450236" cy="26209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520"/>
                  </a:lnSpc>
                </a:pPr>
                <a:r>
                  <a:rPr lang="en-US" sz="2100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rPr>
                  <a:t>SDV</a:t>
                </a:r>
              </a:p>
              <a:p>
                <a:pPr algn="ctr">
                  <a:lnSpc>
                    <a:spcPts val="2520"/>
                  </a:lnSpc>
                </a:pPr>
                <a:r>
                  <a:rPr lang="en-US" sz="2100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rPr>
                  <a:t>Coordinator</a:t>
                </a:r>
              </a:p>
            </p:txBody>
          </p:sp>
        </p:grpSp>
      </p:grpSp>
      <p:sp>
        <p:nvSpPr>
          <p:cNvPr name="AutoShape 29" id="29"/>
          <p:cNvSpPr/>
          <p:nvPr/>
        </p:nvSpPr>
        <p:spPr>
          <a:xfrm flipH="true" flipV="true">
            <a:off x="9376342" y="3073625"/>
            <a:ext cx="3557623" cy="1794115"/>
          </a:xfrm>
          <a:prstGeom prst="line">
            <a:avLst/>
          </a:prstGeom>
          <a:ln cap="flat" w="38100">
            <a:solidFill>
              <a:srgbClr val="EE0C90"/>
            </a:solidFill>
            <a:prstDash val="sysDot"/>
            <a:headEnd type="none" len="sm" w="sm"/>
            <a:tailEnd type="arrow" len="sm" w="med"/>
          </a:ln>
        </p:spPr>
      </p:sp>
      <p:grpSp>
        <p:nvGrpSpPr>
          <p:cNvPr name="Group 30" id="30"/>
          <p:cNvGrpSpPr/>
          <p:nvPr/>
        </p:nvGrpSpPr>
        <p:grpSpPr>
          <a:xfrm rot="0">
            <a:off x="6416927" y="2060998"/>
            <a:ext cx="3086100" cy="2025253"/>
            <a:chOff x="0" y="0"/>
            <a:chExt cx="812800" cy="53340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827989" cy="537638"/>
            </a:xfrm>
            <a:custGeom>
              <a:avLst/>
              <a:gdLst/>
              <a:ahLst/>
              <a:cxnLst/>
              <a:rect r="r" b="b" t="t" l="l"/>
              <a:pathLst>
                <a:path h="537638" w="827989">
                  <a:moveTo>
                    <a:pt x="461490" y="0"/>
                  </a:moveTo>
                  <a:cubicBezTo>
                    <a:pt x="470405" y="0"/>
                    <a:pt x="479374" y="0"/>
                    <a:pt x="488272" y="0"/>
                  </a:cubicBezTo>
                  <a:cubicBezTo>
                    <a:pt x="559210" y="8909"/>
                    <a:pt x="603543" y="38564"/>
                    <a:pt x="623736" y="87090"/>
                  </a:cubicBezTo>
                  <a:cubicBezTo>
                    <a:pt x="742003" y="80618"/>
                    <a:pt x="827989" y="172373"/>
                    <a:pt x="775586" y="262426"/>
                  </a:cubicBezTo>
                  <a:cubicBezTo>
                    <a:pt x="793012" y="281349"/>
                    <a:pt x="807550" y="302517"/>
                    <a:pt x="812800" y="330926"/>
                  </a:cubicBezTo>
                  <a:cubicBezTo>
                    <a:pt x="812800" y="339065"/>
                    <a:pt x="812800" y="347184"/>
                    <a:pt x="812800" y="355321"/>
                  </a:cubicBezTo>
                  <a:cubicBezTo>
                    <a:pt x="797154" y="427627"/>
                    <a:pt x="729827" y="476486"/>
                    <a:pt x="619295" y="463333"/>
                  </a:cubicBezTo>
                  <a:cubicBezTo>
                    <a:pt x="590856" y="500459"/>
                    <a:pt x="540252" y="537638"/>
                    <a:pt x="461507" y="533008"/>
                  </a:cubicBezTo>
                  <a:cubicBezTo>
                    <a:pt x="420804" y="530570"/>
                    <a:pt x="392488" y="516453"/>
                    <a:pt x="367697" y="499302"/>
                  </a:cubicBezTo>
                  <a:cubicBezTo>
                    <a:pt x="341584" y="513559"/>
                    <a:pt x="313304" y="524747"/>
                    <a:pt x="272443" y="524871"/>
                  </a:cubicBezTo>
                  <a:cubicBezTo>
                    <a:pt x="177910" y="525082"/>
                    <a:pt x="114672" y="470155"/>
                    <a:pt x="113139" y="394815"/>
                  </a:cubicBezTo>
                  <a:cubicBezTo>
                    <a:pt x="52367" y="377190"/>
                    <a:pt x="11206" y="344291"/>
                    <a:pt x="0" y="287995"/>
                  </a:cubicBezTo>
                  <a:cubicBezTo>
                    <a:pt x="0" y="279858"/>
                    <a:pt x="0" y="271704"/>
                    <a:pt x="0" y="263601"/>
                  </a:cubicBezTo>
                  <a:cubicBezTo>
                    <a:pt x="12369" y="207816"/>
                    <a:pt x="51292" y="172776"/>
                    <a:pt x="116099" y="157922"/>
                  </a:cubicBezTo>
                  <a:cubicBezTo>
                    <a:pt x="112205" y="63818"/>
                    <a:pt x="241837" y="5016"/>
                    <a:pt x="348333" y="46474"/>
                  </a:cubicBezTo>
                  <a:cubicBezTo>
                    <a:pt x="373689" y="25973"/>
                    <a:pt x="409562" y="3613"/>
                    <a:pt x="461490" y="0"/>
                  </a:cubicBezTo>
                  <a:close/>
                </a:path>
              </a:pathLst>
            </a:custGeom>
            <a:solidFill>
              <a:srgbClr val="EE0C90"/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38100" y="79375"/>
              <a:ext cx="736600" cy="377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  <a:r>
                <a:rPr lang="en-US" sz="2100" b="true">
                  <a:solidFill>
                    <a:srgbClr val="442363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V2V</a:t>
              </a:r>
            </a:p>
            <a:p>
              <a:pPr algn="ctr">
                <a:lnSpc>
                  <a:spcPts val="2520"/>
                </a:lnSpc>
              </a:pPr>
              <a:r>
                <a:rPr lang="en-US" b="true" sz="2100">
                  <a:solidFill>
                    <a:srgbClr val="442363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Comunication</a:t>
              </a:r>
            </a:p>
          </p:txBody>
        </p:sp>
      </p:grpSp>
      <p:sp>
        <p:nvSpPr>
          <p:cNvPr name="AutoShape 33" id="33"/>
          <p:cNvSpPr/>
          <p:nvPr/>
        </p:nvSpPr>
        <p:spPr>
          <a:xfrm flipH="true">
            <a:off x="3923681" y="3073625"/>
            <a:ext cx="2493246" cy="1876524"/>
          </a:xfrm>
          <a:prstGeom prst="line">
            <a:avLst/>
          </a:prstGeom>
          <a:ln cap="flat" w="38100">
            <a:solidFill>
              <a:srgbClr val="EE0C90"/>
            </a:solidFill>
            <a:prstDash val="sysDot"/>
            <a:headEnd type="none" len="sm" w="sm"/>
            <a:tailEnd type="arrow" len="sm" w="med"/>
          </a:ln>
        </p:spPr>
      </p:sp>
      <p:sp>
        <p:nvSpPr>
          <p:cNvPr name="Freeform 34" id="34"/>
          <p:cNvSpPr/>
          <p:nvPr/>
        </p:nvSpPr>
        <p:spPr>
          <a:xfrm flipH="false" flipV="false" rot="0">
            <a:off x="7078966" y="6286452"/>
            <a:ext cx="1887229" cy="1887229"/>
          </a:xfrm>
          <a:custGeom>
            <a:avLst/>
            <a:gdLst/>
            <a:ahLst/>
            <a:cxnLst/>
            <a:rect r="r" b="b" t="t" l="l"/>
            <a:pathLst>
              <a:path h="1887229" w="1887229">
                <a:moveTo>
                  <a:pt x="0" y="0"/>
                </a:moveTo>
                <a:lnTo>
                  <a:pt x="1887228" y="0"/>
                </a:lnTo>
                <a:lnTo>
                  <a:pt x="1887228" y="1887229"/>
                </a:lnTo>
                <a:lnTo>
                  <a:pt x="0" y="188722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5" id="35"/>
          <p:cNvSpPr/>
          <p:nvPr/>
        </p:nvSpPr>
        <p:spPr>
          <a:xfrm flipH="false" flipV="false" rot="0">
            <a:off x="5512753" y="4586667"/>
            <a:ext cx="1439050" cy="1566222"/>
          </a:xfrm>
          <a:custGeom>
            <a:avLst/>
            <a:gdLst/>
            <a:ahLst/>
            <a:cxnLst/>
            <a:rect r="r" b="b" t="t" l="l"/>
            <a:pathLst>
              <a:path h="1566222" w="1439050">
                <a:moveTo>
                  <a:pt x="0" y="0"/>
                </a:moveTo>
                <a:lnTo>
                  <a:pt x="1439050" y="0"/>
                </a:lnTo>
                <a:lnTo>
                  <a:pt x="1439050" y="1566222"/>
                </a:lnTo>
                <a:lnTo>
                  <a:pt x="0" y="1566222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sp>
        <p:nvSpPr>
          <p:cNvPr name="Freeform 36" id="36"/>
          <p:cNvSpPr/>
          <p:nvPr/>
        </p:nvSpPr>
        <p:spPr>
          <a:xfrm flipH="false" flipV="false" rot="0">
            <a:off x="7693576" y="4638842"/>
            <a:ext cx="3466501" cy="1504523"/>
          </a:xfrm>
          <a:custGeom>
            <a:avLst/>
            <a:gdLst/>
            <a:ahLst/>
            <a:cxnLst/>
            <a:rect r="r" b="b" t="t" l="l"/>
            <a:pathLst>
              <a:path h="1504523" w="3466501">
                <a:moveTo>
                  <a:pt x="0" y="0"/>
                </a:moveTo>
                <a:lnTo>
                  <a:pt x="3466501" y="0"/>
                </a:lnTo>
                <a:lnTo>
                  <a:pt x="3466501" y="1504522"/>
                </a:lnTo>
                <a:lnTo>
                  <a:pt x="0" y="1504522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sp>
        <p:nvSpPr>
          <p:cNvPr name="TextBox 37" id="37"/>
          <p:cNvSpPr txBox="true"/>
          <p:nvPr/>
        </p:nvSpPr>
        <p:spPr>
          <a:xfrm rot="0">
            <a:off x="91425" y="9702700"/>
            <a:ext cx="18105150" cy="411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79"/>
              </a:lnSpc>
            </a:pPr>
            <a:r>
              <a:rPr lang="en-US" sz="1399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rPr>
              <a:t>COPYRIGHT (C) 2025, ECLIPSE FOUNDATION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2614154" y="625425"/>
            <a:ext cx="13386375" cy="827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Product / Service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1722561" y="8649931"/>
            <a:ext cx="1600130" cy="476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b="true" sz="3000" i="true">
                <a:solidFill>
                  <a:srgbClr val="AA206D"/>
                </a:solidFill>
                <a:latin typeface="Roboto Bold Italics"/>
                <a:ea typeface="Roboto Bold Italics"/>
                <a:cs typeface="Roboto Bold Italics"/>
                <a:sym typeface="Roboto Bold Italics"/>
              </a:rPr>
              <a:t>LEADER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2614154" y="8697556"/>
            <a:ext cx="2141554" cy="476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b="true" sz="3000" i="true">
                <a:solidFill>
                  <a:srgbClr val="AA206D"/>
                </a:solidFill>
                <a:latin typeface="Roboto Bold Italics"/>
                <a:ea typeface="Roboto Bold Italics"/>
                <a:cs typeface="Roboto Bold Italics"/>
                <a:sym typeface="Roboto Bold Italics"/>
              </a:rPr>
              <a:t>FOLLOWER</a:t>
            </a:r>
          </a:p>
        </p:txBody>
      </p:sp>
      <p:sp>
        <p:nvSpPr>
          <p:cNvPr name="TextBox 41" id="41"/>
          <p:cNvSpPr txBox="true"/>
          <p:nvPr/>
        </p:nvSpPr>
        <p:spPr>
          <a:xfrm rot="1580165">
            <a:off x="9624789" y="3541097"/>
            <a:ext cx="3626601" cy="371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b="true" sz="2499" i="true">
                <a:solidFill>
                  <a:srgbClr val="AA206D"/>
                </a:solidFill>
                <a:latin typeface="Roboto Bold Italics"/>
                <a:ea typeface="Roboto Bold Italics"/>
                <a:cs typeface="Roboto Bold Italics"/>
                <a:sym typeface="Roboto Bold Italics"/>
              </a:rPr>
              <a:t>Acceleration applied</a:t>
            </a:r>
            <a:r>
              <a:rPr lang="en-US" sz="2499" i="true">
                <a:solidFill>
                  <a:srgbClr val="000000"/>
                </a:solidFill>
                <a:latin typeface="Roboto Italics"/>
                <a:ea typeface="Roboto Italics"/>
                <a:cs typeface="Roboto Italics"/>
                <a:sym typeface="Roboto Italics"/>
              </a:rPr>
              <a:t> </a:t>
            </a:r>
          </a:p>
        </p:txBody>
      </p:sp>
      <p:sp>
        <p:nvSpPr>
          <p:cNvPr name="TextBox 42" id="42"/>
          <p:cNvSpPr txBox="true"/>
          <p:nvPr/>
        </p:nvSpPr>
        <p:spPr>
          <a:xfrm rot="-2223353">
            <a:off x="3044601" y="3540087"/>
            <a:ext cx="3626601" cy="371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b="true" sz="2499" i="true">
                <a:solidFill>
                  <a:srgbClr val="AA206D"/>
                </a:solidFill>
                <a:latin typeface="Roboto Bold Italics"/>
                <a:ea typeface="Roboto Bold Italics"/>
                <a:cs typeface="Roboto Bold Italics"/>
                <a:sym typeface="Roboto Bold Italics"/>
              </a:rPr>
              <a:t>Acceleration suggested</a:t>
            </a:r>
            <a:r>
              <a:rPr lang="en-US" sz="2499" i="true">
                <a:solidFill>
                  <a:srgbClr val="000000"/>
                </a:solidFill>
                <a:latin typeface="Roboto Italics"/>
                <a:ea typeface="Roboto Italics"/>
                <a:cs typeface="Roboto Italics"/>
                <a:sym typeface="Roboto Italics"/>
              </a:rPr>
              <a:t> 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6951803" y="8697556"/>
            <a:ext cx="2141554" cy="476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b="true" sz="3000" i="true">
                <a:solidFill>
                  <a:srgbClr val="AA206D"/>
                </a:solidFill>
                <a:latin typeface="Roboto Bold Italics"/>
                <a:ea typeface="Roboto Bold Italics"/>
                <a:cs typeface="Roboto Bold Italics"/>
                <a:sym typeface="Roboto Bold Italics"/>
              </a:rPr>
              <a:t>SDV LINK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735000"/>
            <a:ext cx="617400" cy="552000"/>
            <a:chOff x="0" y="0"/>
            <a:chExt cx="823200" cy="73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23200" cy="736000"/>
            </a:xfrm>
            <a:custGeom>
              <a:avLst/>
              <a:gdLst/>
              <a:ahLst/>
              <a:cxnLst/>
              <a:rect r="r" b="b" t="t" l="l"/>
              <a:pathLst>
                <a:path h="736000" w="823200">
                  <a:moveTo>
                    <a:pt x="0" y="0"/>
                  </a:moveTo>
                  <a:lnTo>
                    <a:pt x="823200" y="0"/>
                  </a:lnTo>
                  <a:lnTo>
                    <a:pt x="823200" y="736000"/>
                  </a:lnTo>
                  <a:lnTo>
                    <a:pt x="0" y="7360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823200" cy="75505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1920"/>
                </a:lnSpc>
              </a:pPr>
              <a:r>
                <a:rPr lang="en-US" sz="1600">
                  <a:solidFill>
                    <a:srgbClr val="3D3C3B"/>
                  </a:solidFill>
                  <a:latin typeface="Arimo"/>
                  <a:ea typeface="Arimo"/>
                  <a:cs typeface="Arimo"/>
                  <a:sym typeface="Arimo"/>
                </a:rPr>
                <a:t>‹#›</a:t>
              </a:r>
            </a:p>
          </p:txBody>
        </p:sp>
      </p:grp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15686294" y="9326450"/>
            <a:ext cx="2021952" cy="615600"/>
            <a:chOff x="0" y="0"/>
            <a:chExt cx="2695936" cy="820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695956" cy="820801"/>
            </a:xfrm>
            <a:custGeom>
              <a:avLst/>
              <a:gdLst/>
              <a:ahLst/>
              <a:cxnLst/>
              <a:rect r="r" b="b" t="t" l="l"/>
              <a:pathLst>
                <a:path h="820801" w="2695956">
                  <a:moveTo>
                    <a:pt x="0" y="0"/>
                  </a:moveTo>
                  <a:lnTo>
                    <a:pt x="2695956" y="0"/>
                  </a:lnTo>
                  <a:lnTo>
                    <a:pt x="2695956" y="820801"/>
                  </a:lnTo>
                  <a:lnTo>
                    <a:pt x="0" y="8208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-1"/>
              </a:stretch>
            </a:blipFill>
          </p:spPr>
        </p:sp>
      </p:grp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6757250" y="4694050"/>
            <a:ext cx="11530752" cy="5592952"/>
            <a:chOff x="0" y="0"/>
            <a:chExt cx="15374336" cy="745726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5374365" cy="7457313"/>
            </a:xfrm>
            <a:custGeom>
              <a:avLst/>
              <a:gdLst/>
              <a:ahLst/>
              <a:cxnLst/>
              <a:rect r="r" b="b" t="t" l="l"/>
              <a:pathLst>
                <a:path h="7457313" w="15374365">
                  <a:moveTo>
                    <a:pt x="0" y="0"/>
                  </a:moveTo>
                  <a:lnTo>
                    <a:pt x="15374365" y="0"/>
                  </a:lnTo>
                  <a:lnTo>
                    <a:pt x="15374365" y="7457313"/>
                  </a:lnTo>
                  <a:lnTo>
                    <a:pt x="0" y="74573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6000"/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9" id="9"/>
          <p:cNvGrpSpPr>
            <a:grpSpLocks noChangeAspect="true"/>
          </p:cNvGrpSpPr>
          <p:nvPr/>
        </p:nvGrpSpPr>
        <p:grpSpPr>
          <a:xfrm rot="-8">
            <a:off x="0" y="318852"/>
            <a:ext cx="2524148" cy="1224346"/>
            <a:chOff x="0" y="0"/>
            <a:chExt cx="3365531" cy="1632461"/>
          </a:xfrm>
        </p:grpSpPr>
        <p:sp>
          <p:nvSpPr>
            <p:cNvPr name="Freeform 10" id="10"/>
            <p:cNvSpPr/>
            <p:nvPr/>
          </p:nvSpPr>
          <p:spPr>
            <a:xfrm flipH="true" flipV="false" rot="0">
              <a:off x="0" y="0"/>
              <a:ext cx="3365500" cy="1632458"/>
            </a:xfrm>
            <a:custGeom>
              <a:avLst/>
              <a:gdLst/>
              <a:ahLst/>
              <a:cxnLst/>
              <a:rect r="r" b="b" t="t" l="l"/>
              <a:pathLst>
                <a:path h="1632458" w="3365500">
                  <a:moveTo>
                    <a:pt x="3365500" y="0"/>
                  </a:moveTo>
                  <a:lnTo>
                    <a:pt x="0" y="0"/>
                  </a:lnTo>
                  <a:lnTo>
                    <a:pt x="0" y="1632458"/>
                  </a:lnTo>
                  <a:lnTo>
                    <a:pt x="3365500" y="1632458"/>
                  </a:lnTo>
                  <a:lnTo>
                    <a:pt x="336550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-2" b="0"/>
              </a:stretch>
            </a:blipFill>
          </p:spPr>
        </p:sp>
      </p:grpSp>
      <p:pic>
        <p:nvPicPr>
          <p:cNvPr name="Picture 11" id="11">
            <a:hlinkClick action="ppaction://media"/>
          </p:cNvPr>
          <p:cNvPicPr>
            <a:picLocks noChangeAspect="true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1033814" y="1028700"/>
            <a:ext cx="16220372" cy="8229600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91425" y="9702700"/>
            <a:ext cx="18105150" cy="411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79"/>
              </a:lnSpc>
            </a:pPr>
            <a:r>
              <a:rPr lang="en-US" sz="1399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rPr>
              <a:t>COPYRIGHT (C) 2025, ECLIPSE FOUNDATION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735000"/>
            <a:ext cx="617400" cy="552000"/>
            <a:chOff x="0" y="0"/>
            <a:chExt cx="823200" cy="73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23200" cy="736000"/>
            </a:xfrm>
            <a:custGeom>
              <a:avLst/>
              <a:gdLst/>
              <a:ahLst/>
              <a:cxnLst/>
              <a:rect r="r" b="b" t="t" l="l"/>
              <a:pathLst>
                <a:path h="736000" w="823200">
                  <a:moveTo>
                    <a:pt x="0" y="0"/>
                  </a:moveTo>
                  <a:lnTo>
                    <a:pt x="823200" y="0"/>
                  </a:lnTo>
                  <a:lnTo>
                    <a:pt x="823200" y="736000"/>
                  </a:lnTo>
                  <a:lnTo>
                    <a:pt x="0" y="7360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823200" cy="75505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1920"/>
                </a:lnSpc>
              </a:pPr>
              <a:r>
                <a:rPr lang="en-US" sz="1600">
                  <a:solidFill>
                    <a:srgbClr val="3D3C3B"/>
                  </a:solidFill>
                  <a:latin typeface="Arimo"/>
                  <a:ea typeface="Arimo"/>
                  <a:cs typeface="Arimo"/>
                  <a:sym typeface="Arimo"/>
                </a:rPr>
                <a:t>‹#›</a:t>
              </a:r>
            </a:p>
          </p:txBody>
        </p:sp>
      </p:grp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15686294" y="9326450"/>
            <a:ext cx="2021952" cy="615600"/>
            <a:chOff x="0" y="0"/>
            <a:chExt cx="2695936" cy="820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695956" cy="820801"/>
            </a:xfrm>
            <a:custGeom>
              <a:avLst/>
              <a:gdLst/>
              <a:ahLst/>
              <a:cxnLst/>
              <a:rect r="r" b="b" t="t" l="l"/>
              <a:pathLst>
                <a:path h="820801" w="2695956">
                  <a:moveTo>
                    <a:pt x="0" y="0"/>
                  </a:moveTo>
                  <a:lnTo>
                    <a:pt x="2695956" y="0"/>
                  </a:lnTo>
                  <a:lnTo>
                    <a:pt x="2695956" y="820801"/>
                  </a:lnTo>
                  <a:lnTo>
                    <a:pt x="0" y="8208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-1"/>
              </a:stretch>
            </a:blipFill>
          </p:spPr>
        </p:sp>
      </p:grp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6757250" y="4694050"/>
            <a:ext cx="11530752" cy="5592952"/>
            <a:chOff x="0" y="0"/>
            <a:chExt cx="15374336" cy="745726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5374365" cy="7457313"/>
            </a:xfrm>
            <a:custGeom>
              <a:avLst/>
              <a:gdLst/>
              <a:ahLst/>
              <a:cxnLst/>
              <a:rect r="r" b="b" t="t" l="l"/>
              <a:pathLst>
                <a:path h="7457313" w="15374365">
                  <a:moveTo>
                    <a:pt x="0" y="0"/>
                  </a:moveTo>
                  <a:lnTo>
                    <a:pt x="15374365" y="0"/>
                  </a:lnTo>
                  <a:lnTo>
                    <a:pt x="15374365" y="7457313"/>
                  </a:lnTo>
                  <a:lnTo>
                    <a:pt x="0" y="74573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6000"/>
              </a:blip>
              <a:stretch>
                <a:fillRect l="0" t="0" r="0" b="0"/>
              </a:stretch>
            </a:blipFill>
          </p:spPr>
        </p:sp>
      </p:grpSp>
      <p:sp>
        <p:nvSpPr>
          <p:cNvPr name="TextBox 9" id="9"/>
          <p:cNvSpPr txBox="true"/>
          <p:nvPr/>
        </p:nvSpPr>
        <p:spPr>
          <a:xfrm rot="0">
            <a:off x="91425" y="9702700"/>
            <a:ext cx="18105150" cy="411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79"/>
              </a:lnSpc>
            </a:pPr>
            <a:r>
              <a:rPr lang="en-US" sz="1399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rPr>
              <a:t>COPYRIGHT (C) 2025, ECLIPSE FOUNDATION</a:t>
            </a:r>
          </a:p>
        </p:txBody>
      </p:sp>
      <p:grpSp>
        <p:nvGrpSpPr>
          <p:cNvPr name="Group 10" id="10"/>
          <p:cNvGrpSpPr>
            <a:grpSpLocks noChangeAspect="true"/>
          </p:cNvGrpSpPr>
          <p:nvPr/>
        </p:nvGrpSpPr>
        <p:grpSpPr>
          <a:xfrm rot="-8">
            <a:off x="0" y="318852"/>
            <a:ext cx="2524148" cy="1224346"/>
            <a:chOff x="0" y="0"/>
            <a:chExt cx="3365531" cy="1632461"/>
          </a:xfrm>
        </p:grpSpPr>
        <p:sp>
          <p:nvSpPr>
            <p:cNvPr name="Freeform 11" id="11"/>
            <p:cNvSpPr/>
            <p:nvPr/>
          </p:nvSpPr>
          <p:spPr>
            <a:xfrm flipH="true" flipV="false" rot="0">
              <a:off x="0" y="0"/>
              <a:ext cx="3365500" cy="1632458"/>
            </a:xfrm>
            <a:custGeom>
              <a:avLst/>
              <a:gdLst/>
              <a:ahLst/>
              <a:cxnLst/>
              <a:rect r="r" b="b" t="t" l="l"/>
              <a:pathLst>
                <a:path h="1632458" w="3365500">
                  <a:moveTo>
                    <a:pt x="3365500" y="0"/>
                  </a:moveTo>
                  <a:lnTo>
                    <a:pt x="0" y="0"/>
                  </a:lnTo>
                  <a:lnTo>
                    <a:pt x="0" y="1632458"/>
                  </a:lnTo>
                  <a:lnTo>
                    <a:pt x="3365500" y="1632458"/>
                  </a:lnTo>
                  <a:lnTo>
                    <a:pt x="336550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-2" b="0"/>
              </a:stretch>
            </a:blip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2614154" y="625425"/>
            <a:ext cx="13386375" cy="827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Added Value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49439" y="2315637"/>
            <a:ext cx="4965779" cy="6524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b="true" sz="3600" i="true">
                <a:solidFill>
                  <a:srgbClr val="EE0C90"/>
                </a:solidFill>
                <a:latin typeface="Roboto Bold Italics"/>
                <a:ea typeface="Roboto Bold Italics"/>
                <a:cs typeface="Roboto Bold Italics"/>
                <a:sym typeface="Roboto Bold Italics"/>
              </a:rPr>
              <a:t>Real life problem solver</a:t>
            </a:r>
          </a:p>
          <a:p>
            <a:pPr algn="ctr">
              <a:lnSpc>
                <a:spcPts val="4320"/>
              </a:lnSpc>
            </a:pPr>
            <a:r>
              <a:rPr lang="en-US" b="true" sz="3600" i="true">
                <a:solidFill>
                  <a:srgbClr val="EE0C90"/>
                </a:solidFill>
                <a:latin typeface="Roboto Bold Italics"/>
                <a:ea typeface="Roboto Bold Italics"/>
                <a:cs typeface="Roboto Bold Italics"/>
                <a:sym typeface="Roboto Bold Italics"/>
              </a:rPr>
              <a:t>  </a:t>
            </a:r>
          </a:p>
          <a:p>
            <a:pPr algn="ctr">
              <a:lnSpc>
                <a:spcPts val="4320"/>
              </a:lnSpc>
            </a:pPr>
            <a:r>
              <a:rPr lang="en-US" sz="3600" i="true">
                <a:solidFill>
                  <a:srgbClr val="000000"/>
                </a:solidFill>
                <a:latin typeface="Roboto Italics"/>
                <a:ea typeface="Roboto Italics"/>
                <a:cs typeface="Roboto Italics"/>
                <a:sym typeface="Roboto Italics"/>
              </a:rPr>
              <a:t> </a:t>
            </a:r>
          </a:p>
          <a:p>
            <a:pPr algn="ctr">
              <a:lnSpc>
                <a:spcPts val="4320"/>
              </a:lnSpc>
            </a:pPr>
            <a:r>
              <a:rPr lang="en-US" b="true" sz="3600" i="true">
                <a:solidFill>
                  <a:srgbClr val="EE0C90"/>
                </a:solidFill>
                <a:latin typeface="Roboto Bold Italics"/>
                <a:ea typeface="Roboto Bold Italics"/>
                <a:cs typeface="Roboto Bold Italics"/>
                <a:sym typeface="Roboto Bold Italics"/>
              </a:rPr>
              <a:t>Flexibility of application</a:t>
            </a:r>
          </a:p>
          <a:p>
            <a:pPr algn="ctr">
              <a:lnSpc>
                <a:spcPts val="4320"/>
              </a:lnSpc>
            </a:pPr>
          </a:p>
          <a:p>
            <a:pPr algn="ctr">
              <a:lnSpc>
                <a:spcPts val="4320"/>
              </a:lnSpc>
            </a:pPr>
          </a:p>
          <a:p>
            <a:pPr algn="ctr">
              <a:lnSpc>
                <a:spcPts val="4320"/>
              </a:lnSpc>
            </a:pPr>
            <a:r>
              <a:rPr lang="en-US" b="true" sz="3600" i="true">
                <a:solidFill>
                  <a:srgbClr val="EE0C90"/>
                </a:solidFill>
                <a:latin typeface="Roboto Bold Italics"/>
                <a:ea typeface="Roboto Bold Italics"/>
                <a:cs typeface="Roboto Bold Italics"/>
                <a:sym typeface="Roboto Bold Italics"/>
              </a:rPr>
              <a:t>SDV OEM Agnostic</a:t>
            </a:r>
          </a:p>
          <a:p>
            <a:pPr algn="ctr">
              <a:lnSpc>
                <a:spcPts val="4320"/>
              </a:lnSpc>
            </a:pPr>
            <a:r>
              <a:rPr lang="en-US" sz="3600" i="true">
                <a:solidFill>
                  <a:srgbClr val="000000"/>
                </a:solidFill>
                <a:latin typeface="Roboto Italics"/>
                <a:ea typeface="Roboto Italics"/>
                <a:cs typeface="Roboto Italics"/>
                <a:sym typeface="Roboto Italics"/>
              </a:rPr>
              <a:t> </a:t>
            </a:r>
          </a:p>
          <a:p>
            <a:pPr algn="ctr">
              <a:lnSpc>
                <a:spcPts val="4320"/>
              </a:lnSpc>
            </a:pPr>
          </a:p>
          <a:p>
            <a:pPr algn="ctr">
              <a:lnSpc>
                <a:spcPts val="4320"/>
              </a:lnSpc>
            </a:pPr>
            <a:r>
              <a:rPr lang="en-US" b="true" sz="3600" i="true">
                <a:solidFill>
                  <a:srgbClr val="EE0C90"/>
                </a:solidFill>
                <a:latin typeface="Roboto Bold Italics"/>
                <a:ea typeface="Roboto Bold Italics"/>
                <a:cs typeface="Roboto Bold Italics"/>
                <a:sym typeface="Roboto Bold Italics"/>
              </a:rPr>
              <a:t>V2V</a:t>
            </a:r>
          </a:p>
          <a:p>
            <a:pPr algn="ctr">
              <a:lnSpc>
                <a:spcPts val="4320"/>
              </a:lnSpc>
            </a:pPr>
          </a:p>
          <a:p>
            <a:pPr algn="ctr">
              <a:lnSpc>
                <a:spcPts val="4320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8018969" y="2296448"/>
            <a:ext cx="9003252" cy="733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 i="true">
                <a:solidFill>
                  <a:srgbClr val="000000"/>
                </a:solidFill>
                <a:latin typeface="Roboto Italics"/>
                <a:ea typeface="Roboto Italics"/>
                <a:cs typeface="Roboto Italics"/>
                <a:sym typeface="Roboto Italics"/>
              </a:rPr>
              <a:t>According to IAmExpat, in Munich </a:t>
            </a:r>
            <a:r>
              <a:rPr lang="en-US" b="true" sz="2400" i="true">
                <a:solidFill>
                  <a:srgbClr val="EE0C90"/>
                </a:solidFill>
                <a:latin typeface="Roboto Bold Italics"/>
                <a:ea typeface="Roboto Bold Italics"/>
                <a:cs typeface="Roboto Bold Italics"/>
                <a:sym typeface="Roboto Bold Italics"/>
              </a:rPr>
              <a:t>drivers lost 56 hours</a:t>
            </a:r>
            <a:r>
              <a:rPr lang="en-US" sz="2400" i="true">
                <a:solidFill>
                  <a:srgbClr val="000000"/>
                </a:solidFill>
                <a:latin typeface="Roboto Italics"/>
                <a:ea typeface="Roboto Italics"/>
                <a:cs typeface="Roboto Italics"/>
                <a:sym typeface="Roboto Italics"/>
              </a:rPr>
              <a:t> a year in traffic jams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018969" y="3877598"/>
            <a:ext cx="9003252" cy="733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 i="true">
                <a:solidFill>
                  <a:srgbClr val="000000"/>
                </a:solidFill>
                <a:latin typeface="Roboto Italics"/>
                <a:ea typeface="Roboto Italics"/>
                <a:cs typeface="Roboto Italics"/>
                <a:sym typeface="Roboto Italics"/>
              </a:rPr>
              <a:t>It can be applied in any traffic jam situation:</a:t>
            </a:r>
          </a:p>
          <a:p>
            <a:pPr algn="ctr">
              <a:lnSpc>
                <a:spcPts val="2879"/>
              </a:lnSpc>
            </a:pPr>
            <a:r>
              <a:rPr lang="en-US" b="true" sz="2400" i="true">
                <a:solidFill>
                  <a:srgbClr val="EE0C90"/>
                </a:solidFill>
                <a:latin typeface="Roboto Bold Italics"/>
                <a:ea typeface="Roboto Bold Italics"/>
                <a:cs typeface="Roboto Bold Italics"/>
                <a:sym typeface="Roboto Bold Italics"/>
              </a:rPr>
              <a:t>intersections, highway, yield situations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6388748" y="2477353"/>
            <a:ext cx="1058721" cy="381140"/>
          </a:xfrm>
          <a:custGeom>
            <a:avLst/>
            <a:gdLst/>
            <a:ahLst/>
            <a:cxnLst/>
            <a:rect r="r" b="b" t="t" l="l"/>
            <a:pathLst>
              <a:path h="381140" w="1058721">
                <a:moveTo>
                  <a:pt x="0" y="0"/>
                </a:moveTo>
                <a:lnTo>
                  <a:pt x="1058721" y="0"/>
                </a:lnTo>
                <a:lnTo>
                  <a:pt x="1058721" y="381140"/>
                </a:lnTo>
                <a:lnTo>
                  <a:pt x="0" y="38114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6388748" y="4096743"/>
            <a:ext cx="1058721" cy="381140"/>
          </a:xfrm>
          <a:custGeom>
            <a:avLst/>
            <a:gdLst/>
            <a:ahLst/>
            <a:cxnLst/>
            <a:rect r="r" b="b" t="t" l="l"/>
            <a:pathLst>
              <a:path h="381140" w="1058721">
                <a:moveTo>
                  <a:pt x="0" y="0"/>
                </a:moveTo>
                <a:lnTo>
                  <a:pt x="1058721" y="0"/>
                </a:lnTo>
                <a:lnTo>
                  <a:pt x="1058721" y="381139"/>
                </a:lnTo>
                <a:lnTo>
                  <a:pt x="0" y="38113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6388748" y="5716132"/>
            <a:ext cx="1058721" cy="381140"/>
          </a:xfrm>
          <a:custGeom>
            <a:avLst/>
            <a:gdLst/>
            <a:ahLst/>
            <a:cxnLst/>
            <a:rect r="r" b="b" t="t" l="l"/>
            <a:pathLst>
              <a:path h="381140" w="1058721">
                <a:moveTo>
                  <a:pt x="0" y="0"/>
                </a:moveTo>
                <a:lnTo>
                  <a:pt x="1058721" y="0"/>
                </a:lnTo>
                <a:lnTo>
                  <a:pt x="1058721" y="381140"/>
                </a:lnTo>
                <a:lnTo>
                  <a:pt x="0" y="38114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6388748" y="7299956"/>
            <a:ext cx="1058721" cy="381140"/>
          </a:xfrm>
          <a:custGeom>
            <a:avLst/>
            <a:gdLst/>
            <a:ahLst/>
            <a:cxnLst/>
            <a:rect r="r" b="b" t="t" l="l"/>
            <a:pathLst>
              <a:path h="381140" w="1058721">
                <a:moveTo>
                  <a:pt x="0" y="0"/>
                </a:moveTo>
                <a:lnTo>
                  <a:pt x="1058721" y="0"/>
                </a:lnTo>
                <a:lnTo>
                  <a:pt x="1058721" y="381140"/>
                </a:lnTo>
                <a:lnTo>
                  <a:pt x="0" y="38114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8155900" y="5535227"/>
            <a:ext cx="9003252" cy="733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 i="true">
                <a:solidFill>
                  <a:srgbClr val="000000"/>
                </a:solidFill>
                <a:latin typeface="Roboto Italics"/>
                <a:ea typeface="Roboto Italics"/>
                <a:cs typeface="Roboto Italics"/>
                <a:sym typeface="Roboto Italics"/>
              </a:rPr>
              <a:t>The solution </a:t>
            </a:r>
            <a:r>
              <a:rPr lang="en-US" b="true" sz="2400" i="true">
                <a:solidFill>
                  <a:srgbClr val="EE0C90"/>
                </a:solidFill>
                <a:latin typeface="Roboto Bold Italics"/>
                <a:ea typeface="Roboto Bold Italics"/>
                <a:cs typeface="Roboto Bold Italics"/>
                <a:sym typeface="Roboto Bold Italics"/>
              </a:rPr>
              <a:t>leverages the open source SDV</a:t>
            </a:r>
            <a:r>
              <a:rPr lang="en-US" sz="2400" i="true">
                <a:solidFill>
                  <a:srgbClr val="000000"/>
                </a:solidFill>
                <a:latin typeface="Roboto Italics"/>
                <a:ea typeface="Roboto Italics"/>
                <a:cs typeface="Roboto Italics"/>
                <a:sym typeface="Roboto Italics"/>
              </a:rPr>
              <a:t> to </a:t>
            </a:r>
            <a:r>
              <a:rPr lang="en-US" b="true" sz="2400" i="true">
                <a:solidFill>
                  <a:srgbClr val="EE0C90"/>
                </a:solidFill>
                <a:latin typeface="Roboto Bold Italics"/>
                <a:ea typeface="Roboto Bold Italics"/>
                <a:cs typeface="Roboto Bold Italics"/>
                <a:sym typeface="Roboto Bold Italics"/>
              </a:rPr>
              <a:t>suggest an acceleration</a:t>
            </a:r>
            <a:r>
              <a:rPr lang="en-US" sz="2400" i="true">
                <a:solidFill>
                  <a:srgbClr val="000000"/>
                </a:solidFill>
                <a:latin typeface="Roboto Italics"/>
                <a:ea typeface="Roboto Italics"/>
                <a:cs typeface="Roboto Italics"/>
                <a:sym typeface="Roboto Italics"/>
              </a:rPr>
              <a:t>, </a:t>
            </a:r>
            <a:r>
              <a:rPr lang="en-US" b="true" sz="2400" i="true">
                <a:solidFill>
                  <a:srgbClr val="EE0C90"/>
                </a:solidFill>
                <a:latin typeface="Roboto Bold Italics"/>
                <a:ea typeface="Roboto Bold Italics"/>
                <a:cs typeface="Roboto Bold Italics"/>
                <a:sym typeface="Roboto Bold Italics"/>
              </a:rPr>
              <a:t>independent of the OEM</a:t>
            </a:r>
            <a:r>
              <a:rPr lang="en-US" sz="2400" i="true">
                <a:solidFill>
                  <a:srgbClr val="000000"/>
                </a:solidFill>
                <a:latin typeface="Roboto Italics"/>
                <a:ea typeface="Roboto Italics"/>
                <a:cs typeface="Roboto Italics"/>
                <a:sym typeface="Roboto Italics"/>
              </a:rPr>
              <a:t> producer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8385646" y="7116377"/>
            <a:ext cx="9003252" cy="733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 i="true">
                <a:solidFill>
                  <a:srgbClr val="000000"/>
                </a:solidFill>
                <a:latin typeface="Roboto Italics"/>
                <a:ea typeface="Roboto Italics"/>
                <a:cs typeface="Roboto Italics"/>
                <a:sym typeface="Roboto Italics"/>
              </a:rPr>
              <a:t>The solution does not focus only on one vehicle, </a:t>
            </a:r>
          </a:p>
          <a:p>
            <a:pPr algn="ctr">
              <a:lnSpc>
                <a:spcPts val="2879"/>
              </a:lnSpc>
            </a:pPr>
            <a:r>
              <a:rPr lang="en-US" sz="2400" i="true">
                <a:solidFill>
                  <a:srgbClr val="000000"/>
                </a:solidFill>
                <a:latin typeface="Roboto Italics"/>
                <a:ea typeface="Roboto Italics"/>
                <a:cs typeface="Roboto Italics"/>
                <a:sym typeface="Roboto Italics"/>
              </a:rPr>
              <a:t>but </a:t>
            </a:r>
            <a:r>
              <a:rPr lang="en-US" b="true" sz="2400" i="true">
                <a:solidFill>
                  <a:srgbClr val="EE0C90"/>
                </a:solidFill>
                <a:latin typeface="Roboto Bold Italics"/>
                <a:ea typeface="Roboto Bold Italics"/>
                <a:cs typeface="Roboto Bold Italics"/>
                <a:sym typeface="Roboto Bold Italics"/>
              </a:rPr>
              <a:t>coordinates 2 or more vehicles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537250" y="8089900"/>
            <a:ext cx="3268056" cy="1136150"/>
            <a:chOff x="0" y="0"/>
            <a:chExt cx="4357408" cy="151486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357370" cy="1514856"/>
            </a:xfrm>
            <a:custGeom>
              <a:avLst/>
              <a:gdLst/>
              <a:ahLst/>
              <a:cxnLst/>
              <a:rect r="r" b="b" t="t" l="l"/>
              <a:pathLst>
                <a:path h="1514856" w="4357370">
                  <a:moveTo>
                    <a:pt x="0" y="0"/>
                  </a:moveTo>
                  <a:lnTo>
                    <a:pt x="4357370" y="0"/>
                  </a:lnTo>
                  <a:lnTo>
                    <a:pt x="4357370" y="1514856"/>
                  </a:lnTo>
                  <a:lnTo>
                    <a:pt x="0" y="15148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-1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91425" y="9702700"/>
            <a:ext cx="18105150" cy="411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79"/>
              </a:lnSpc>
            </a:pPr>
            <a:r>
              <a:rPr lang="en-US" sz="1399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COPYRIGHT (C) 2025, ECLIPSE FOUNDATION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1425" y="4209200"/>
            <a:ext cx="18105150" cy="3057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999"/>
              </a:lnSpc>
            </a:pPr>
            <a:r>
              <a:rPr lang="en-US" sz="999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Thank you Eclipse Foundation</a:t>
            </a:r>
          </a:p>
          <a:p>
            <a:pPr algn="ctr">
              <a:lnSpc>
                <a:spcPts val="11999"/>
              </a:lnSpc>
            </a:pPr>
            <a:r>
              <a:rPr lang="en-US" sz="999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Thank you Berlin!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DAG0n482a2g</dc:identifier>
  <dcterms:modified xsi:type="dcterms:W3CDTF">2011-08-01T06:04:30Z</dcterms:modified>
  <cp:revision>1</cp:revision>
  <dc:title>SDV Hackathon 2025 - Pitching Slides Template.pptx</dc:title>
</cp:coreProperties>
</file>